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tiff" ContentType="image/tif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83" r:id="rId1"/>
  </p:sldMasterIdLst>
  <p:notesMasterIdLst>
    <p:notesMasterId r:id="rId20"/>
  </p:notesMasterIdLst>
  <p:handoutMasterIdLst>
    <p:handoutMasterId r:id="rId21"/>
  </p:handoutMasterIdLst>
  <p:sldIdLst>
    <p:sldId id="256" r:id="rId2"/>
    <p:sldId id="264" r:id="rId3"/>
    <p:sldId id="257" r:id="rId4"/>
    <p:sldId id="258" r:id="rId5"/>
    <p:sldId id="259" r:id="rId6"/>
    <p:sldId id="263" r:id="rId7"/>
    <p:sldId id="265" r:id="rId8"/>
    <p:sldId id="267" r:id="rId9"/>
    <p:sldId id="266" r:id="rId10"/>
    <p:sldId id="273" r:id="rId11"/>
    <p:sldId id="274" r:id="rId12"/>
    <p:sldId id="268" r:id="rId13"/>
    <p:sldId id="269" r:id="rId14"/>
    <p:sldId id="270" r:id="rId15"/>
    <p:sldId id="275" r:id="rId16"/>
    <p:sldId id="271" r:id="rId17"/>
    <p:sldId id="261" r:id="rId18"/>
    <p:sldId id="262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A6CD"/>
    <a:srgbClr val="9D8C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85" autoAdjust="0"/>
  </p:normalViewPr>
  <p:slideViewPr>
    <p:cSldViewPr snapToGrid="0" snapToObjects="1">
      <p:cViewPr varScale="1">
        <p:scale>
          <a:sx n="122" d="100"/>
          <a:sy n="122" d="100"/>
        </p:scale>
        <p:origin x="-123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2E8FA7-2F4C-5D49-9BA4-AF921E49AE74}" type="datetime1">
              <a:rPr lang="en-US" smtClean="0"/>
              <a:pPr/>
              <a:t>3/18/2014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337E74-6FDC-BA4C-B798-CEB3174D95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349898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26B0FB-EA67-3A40-825F-8F252A860502}" type="datetime1">
              <a:rPr lang="en-US" smtClean="0"/>
              <a:pPr/>
              <a:t>3/18/2014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2C66A3-1D14-8C46-8C0C-97773EFB7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33337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2514600"/>
          </a:xfrm>
          <a:prstGeom prst="rect">
            <a:avLst/>
          </a:prstGeom>
          <a:solidFill>
            <a:srgbClr val="102E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0" name="Picture 6" descr="SNL_Stacked_White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34200" y="1008063"/>
            <a:ext cx="15240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SNL_Motto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27138" y="1185863"/>
            <a:ext cx="5394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9E8C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6451600"/>
            <a:ext cx="9144000" cy="76200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6" name="Picture 13" descr="NNSAlogo_Black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725" y="6119813"/>
            <a:ext cx="1023938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6"/>
          <p:cNvSpPr/>
          <p:nvPr/>
        </p:nvSpPr>
        <p:spPr>
          <a:xfrm>
            <a:off x="0" y="2590800"/>
            <a:ext cx="3768892" cy="161532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Photos placed in horizontal position </a:t>
            </a:r>
            <a:b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with even amount of white space</a:t>
            </a:r>
            <a:b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 between photos and header</a:t>
            </a:r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852060" y="2590800"/>
            <a:ext cx="2286000" cy="161532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6226864" y="2590800"/>
            <a:ext cx="2917136" cy="161532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0646" y="4260258"/>
            <a:ext cx="7772400" cy="898198"/>
          </a:xfrm>
        </p:spPr>
        <p:txBody>
          <a:bodyPr/>
          <a:lstStyle>
            <a:lvl1pPr algn="r">
              <a:defRPr>
                <a:solidFill>
                  <a:srgbClr val="9D8C78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4352" y="5173652"/>
            <a:ext cx="5641337" cy="593737"/>
          </a:xfrm>
        </p:spPr>
        <p:txBody>
          <a:bodyPr/>
          <a:lstStyle>
            <a:lvl1pPr marL="0" indent="0" algn="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31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536" y="4197659"/>
            <a:ext cx="931864" cy="281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100">
                <a:latin typeface="Calibri"/>
                <a:cs typeface="Calibri"/>
              </a:defRPr>
            </a:lvl1pPr>
          </a:lstStyle>
          <a:p>
            <a:fld id="{E3A661A9-AB95-644B-88B2-9DDC7A23F4F4}" type="datetime1">
              <a:rPr lang="en-US" smtClean="0"/>
              <a:pPr/>
              <a:t>3/18/2014</a:t>
            </a:fld>
            <a:endParaRPr lang="en-US" dirty="0"/>
          </a:p>
        </p:txBody>
      </p:sp>
      <p:pic>
        <p:nvPicPr>
          <p:cNvPr id="32" name="Picture 12" descr="NNSAlogo_Black.jp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380066" y="6115572"/>
            <a:ext cx="850737" cy="276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3405" y="6519332"/>
            <a:ext cx="2895600" cy="2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endParaRPr lang="en-US" dirty="0"/>
          </a:p>
        </p:txBody>
      </p:sp>
      <p:sp>
        <p:nvSpPr>
          <p:cNvPr id="20" name="TextBox 19"/>
          <p:cNvSpPr txBox="1"/>
          <p:nvPr userDrawn="1"/>
        </p:nvSpPr>
        <p:spPr>
          <a:xfrm>
            <a:off x="3124200" y="6172200"/>
            <a:ext cx="5562600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n-US" sz="60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Sandia National Laboratories is a multi-program laboratory managed and operated by Sandia Corporation, a wholly owned subsidiary of Lockheed Martin Corporation, for the U.S. Department of Energy’s National Nuclear Security Administration under contract DE-AC04-94AL85000. SAND NO. </a:t>
            </a:r>
            <a:r>
              <a:rPr lang="en-US" sz="6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2014-2237C</a:t>
            </a:r>
            <a:endParaRPr lang="en-US" sz="600" kern="1200" dirty="0">
              <a:solidFill>
                <a:schemeClr val="tx1"/>
              </a:solidFill>
              <a:effectLst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31639C-5EF8-8C48-833F-078F90087180}" type="datetime1">
              <a:rPr lang="en-US" smtClean="0"/>
              <a:pPr/>
              <a:t>3/18/2014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35C3D4-B14E-194D-A22F-ABBD9D7BE7F7}" type="datetime1">
              <a:rPr lang="en-US" smtClean="0"/>
              <a:pPr/>
              <a:t>3/18/2014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CFF6A9-F7ED-464D-9ECE-18CDAAFFF013}" type="datetime1">
              <a:rPr lang="en-US" smtClean="0"/>
              <a:pPr/>
              <a:t>3/18/2014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865AE2-28C7-4947-8319-D60EEB07BE79}" type="datetime1">
              <a:rPr lang="en-US" smtClean="0"/>
              <a:pPr/>
              <a:t>3/18/2014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0E4600-0381-4CF3-88F2-7ED7D2E3F9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782EBC-51D7-AB40-8702-393A26BF0924}" type="datetime1">
              <a:rPr lang="en-US" smtClean="0"/>
              <a:pPr/>
              <a:t>3/18/2014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9A187D-6C3F-6D41-880E-F6B6C4095670}" type="datetime1">
              <a:rPr lang="en-US" smtClean="0"/>
              <a:pPr/>
              <a:t>3/18/2014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07F8E1-8F00-1645-9B46-B2F7ACC8F53A}" type="datetime1">
              <a:rPr lang="en-US" smtClean="0"/>
              <a:pPr/>
              <a:t>3/18/2014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138B7F0-25BC-B045-8049-7CADA7B3A1D1}" type="datetime1">
              <a:rPr lang="en-US" smtClean="0"/>
              <a:pPr/>
              <a:t>3/18/2014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593850"/>
          </a:xfrm>
          <a:prstGeom prst="rect">
            <a:avLst/>
          </a:prstGeom>
          <a:solidFill>
            <a:srgbClr val="102E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9E8C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6451600"/>
            <a:ext cx="9144000" cy="76200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6" name="Picture 13" descr="NNSAlogo_Black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725" y="6119813"/>
            <a:ext cx="1023938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6"/>
          <p:cNvSpPr/>
          <p:nvPr/>
        </p:nvSpPr>
        <p:spPr>
          <a:xfrm>
            <a:off x="0" y="1676633"/>
            <a:ext cx="3768892" cy="161532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Photos placed in horizontal position </a:t>
            </a:r>
            <a:b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with even amount of white space</a:t>
            </a:r>
            <a:b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 between photos and header</a:t>
            </a:r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852060" y="1676633"/>
            <a:ext cx="2286000" cy="161532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6226864" y="1676633"/>
            <a:ext cx="2917136" cy="161532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0646" y="3517300"/>
            <a:ext cx="7772400" cy="898198"/>
          </a:xfrm>
        </p:spPr>
        <p:txBody>
          <a:bodyPr/>
          <a:lstStyle>
            <a:lvl1pPr algn="r">
              <a:defRPr>
                <a:solidFill>
                  <a:srgbClr val="9D8C78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4352" y="4430694"/>
            <a:ext cx="5641337" cy="593737"/>
          </a:xfrm>
        </p:spPr>
        <p:txBody>
          <a:bodyPr/>
          <a:lstStyle>
            <a:lvl1pPr marL="0" indent="0" algn="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21" name="Picture 6" descr="SNL_Stacked_White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34200" y="533559"/>
            <a:ext cx="15240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7" descr="SNL_Motto.pn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1227138" y="711359"/>
            <a:ext cx="5394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934199" y="5797079"/>
            <a:ext cx="1751489" cy="322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100">
                <a:latin typeface="Calibri"/>
                <a:cs typeface="Calibri"/>
              </a:defRPr>
            </a:lvl1pPr>
          </a:lstStyle>
          <a:p>
            <a:fld id="{1B799630-9E30-DE4D-BE8D-4E9CA304B925}" type="datetime1">
              <a:rPr lang="en-US" smtClean="0"/>
              <a:pPr/>
              <a:t>3/18/2014</a:t>
            </a:fld>
            <a:endParaRPr lang="en-US"/>
          </a:p>
        </p:txBody>
      </p:sp>
      <p:pic>
        <p:nvPicPr>
          <p:cNvPr id="20" name="Picture 12" descr="NNSAlogo_Black.jp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380066" y="6115572"/>
            <a:ext cx="850737" cy="276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3405" y="6519332"/>
            <a:ext cx="2895600" cy="2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endParaRPr lang="en-US" dirty="0"/>
          </a:p>
        </p:txBody>
      </p:sp>
      <p:sp>
        <p:nvSpPr>
          <p:cNvPr id="23" name="TextBox 22"/>
          <p:cNvSpPr txBox="1"/>
          <p:nvPr userDrawn="1"/>
        </p:nvSpPr>
        <p:spPr>
          <a:xfrm>
            <a:off x="3124200" y="6172200"/>
            <a:ext cx="5562600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n-US" sz="60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Sandia National Laboratories is a multi-program laboratory managed and operated by Sandia Corporation, a wholly owned subsidiary of Lockheed Martin Corporation, for the U.S. Department of Energy’s National Nuclear Security Administration under contract DE-AC04-94AL85000. SAND NO. 2011-XXXXP</a:t>
            </a:r>
            <a:endParaRPr lang="en-US" sz="600" kern="1200" dirty="0">
              <a:solidFill>
                <a:schemeClr val="tx1"/>
              </a:solidFill>
              <a:effectLst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 userDrawn="1"/>
        </p:nvSpPr>
        <p:spPr>
          <a:xfrm>
            <a:off x="0" y="0"/>
            <a:ext cx="9144000" cy="661247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9E8C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6451600"/>
            <a:ext cx="9144000" cy="76200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6" name="Picture 13" descr="NNSAlogo_Black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725" y="6119813"/>
            <a:ext cx="1023938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6"/>
          <p:cNvSpPr/>
          <p:nvPr/>
        </p:nvSpPr>
        <p:spPr>
          <a:xfrm>
            <a:off x="0" y="1456267"/>
            <a:ext cx="3768892" cy="18356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Photos placed in horizontal position </a:t>
            </a:r>
            <a:b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with even amount of white space</a:t>
            </a:r>
            <a:b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 between photos and header</a:t>
            </a:r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852060" y="1456267"/>
            <a:ext cx="2286000" cy="18356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6226864" y="1456267"/>
            <a:ext cx="2917136" cy="18356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0646" y="3678173"/>
            <a:ext cx="7772400" cy="898198"/>
          </a:xfrm>
        </p:spPr>
        <p:txBody>
          <a:bodyPr/>
          <a:lstStyle>
            <a:lvl1pPr algn="r">
              <a:defRPr>
                <a:solidFill>
                  <a:srgbClr val="9D8C78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4352" y="4591567"/>
            <a:ext cx="5641337" cy="593737"/>
          </a:xfrm>
        </p:spPr>
        <p:txBody>
          <a:bodyPr/>
          <a:lstStyle>
            <a:lvl1pPr marL="0" indent="0" algn="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21" name="Picture 6" descr="SNL_Stacked_White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34200" y="533559"/>
            <a:ext cx="15240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7" descr="SNL_Motto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 bwMode="auto">
          <a:xfrm>
            <a:off x="1227748" y="601288"/>
            <a:ext cx="5393104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934199" y="5797079"/>
            <a:ext cx="1751489" cy="322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100">
                <a:latin typeface="Calibri"/>
                <a:cs typeface="Calibri"/>
              </a:defRPr>
            </a:lvl1pPr>
          </a:lstStyle>
          <a:p>
            <a:fld id="{504244A8-8889-154D-9568-D8C635C53E9B}" type="datetime1">
              <a:rPr lang="en-US" smtClean="0"/>
              <a:pPr/>
              <a:t>3/18/2014</a:t>
            </a:fld>
            <a:endParaRPr lang="en-US"/>
          </a:p>
        </p:txBody>
      </p:sp>
      <p:pic>
        <p:nvPicPr>
          <p:cNvPr id="33" name="Picture 8" descr="SNL_color_stack.pn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34201" y="408000"/>
            <a:ext cx="1524000" cy="669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Rectangle 35"/>
          <p:cNvSpPr/>
          <p:nvPr userDrawn="1"/>
        </p:nvSpPr>
        <p:spPr>
          <a:xfrm>
            <a:off x="0" y="3369731"/>
            <a:ext cx="9144000" cy="397933"/>
          </a:xfrm>
          <a:prstGeom prst="rect">
            <a:avLst/>
          </a:prstGeom>
          <a:solidFill>
            <a:srgbClr val="102E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37" name="Picture 12" descr="NNSAlogo_Black.jpg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380066" y="6115572"/>
            <a:ext cx="850737" cy="276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3405" y="6519332"/>
            <a:ext cx="2895600" cy="2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endParaRPr lang="en-US" dirty="0"/>
          </a:p>
        </p:txBody>
      </p:sp>
      <p:sp>
        <p:nvSpPr>
          <p:cNvPr id="20" name="TextBox 19"/>
          <p:cNvSpPr txBox="1"/>
          <p:nvPr userDrawn="1"/>
        </p:nvSpPr>
        <p:spPr>
          <a:xfrm>
            <a:off x="3124200" y="6172200"/>
            <a:ext cx="5562600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n-US" sz="60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Sandia National Laboratories is a multi-program laboratory managed and operated by Sandia Corporation, a wholly owned subsidiary of Lockheed Martin Corporation, for the U.S. Department of Energy’s National Nuclear Security Administration under contract DE-AC04-94AL85000. SAND NO. 2011-XXXXP</a:t>
            </a:r>
            <a:endParaRPr lang="en-US" sz="600" kern="1200" dirty="0">
              <a:solidFill>
                <a:schemeClr val="tx1"/>
              </a:solidFill>
              <a:effectLst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 userDrawn="1"/>
        </p:nvSpPr>
        <p:spPr>
          <a:xfrm>
            <a:off x="0" y="0"/>
            <a:ext cx="9144000" cy="661247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 userDrawn="1"/>
        </p:nvSpPr>
        <p:spPr>
          <a:xfrm>
            <a:off x="0" y="3369731"/>
            <a:ext cx="9144000" cy="3089807"/>
          </a:xfrm>
          <a:prstGeom prst="rect">
            <a:avLst/>
          </a:prstGeom>
          <a:solidFill>
            <a:srgbClr val="9E8C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30A6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6451600"/>
            <a:ext cx="9144000" cy="76200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5" name="Picture 12" descr="NNSAlogo_Black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380066" y="6115572"/>
            <a:ext cx="850737" cy="276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3" descr="NNSAlogo_Black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725" y="6119813"/>
            <a:ext cx="1023938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6"/>
          <p:cNvSpPr/>
          <p:nvPr/>
        </p:nvSpPr>
        <p:spPr>
          <a:xfrm>
            <a:off x="0" y="1456267"/>
            <a:ext cx="3768892" cy="18356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Photos placed in horizontal position </a:t>
            </a:r>
            <a:b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with even amount of white space</a:t>
            </a:r>
            <a:b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 between photos and header</a:t>
            </a:r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852060" y="1456267"/>
            <a:ext cx="2286000" cy="18356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6226864" y="1456267"/>
            <a:ext cx="2917136" cy="18356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0646" y="3678173"/>
            <a:ext cx="7772400" cy="898198"/>
          </a:xfrm>
        </p:spPr>
        <p:txBody>
          <a:bodyPr/>
          <a:lstStyle>
            <a:lvl1pPr algn="r"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4352" y="4591567"/>
            <a:ext cx="5641337" cy="593737"/>
          </a:xfrm>
        </p:spPr>
        <p:txBody>
          <a:bodyPr/>
          <a:lstStyle>
            <a:lvl1pPr marL="0" indent="0" algn="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21" name="Picture 6" descr="SNL_Stacked_White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34200" y="533559"/>
            <a:ext cx="15240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7" descr="SNL_Motto.png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 bwMode="auto">
          <a:xfrm>
            <a:off x="1227748" y="601288"/>
            <a:ext cx="5393104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934199" y="5797079"/>
            <a:ext cx="1751489" cy="322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100">
                <a:latin typeface="Calibri"/>
                <a:cs typeface="Calibri"/>
              </a:defRPr>
            </a:lvl1pPr>
          </a:lstStyle>
          <a:p>
            <a:fld id="{9522E0D4-989F-3A4B-AA2E-486ADFE0E698}" type="datetime1">
              <a:rPr lang="en-US" smtClean="0"/>
              <a:pPr/>
              <a:t>3/18/2014</a:t>
            </a:fld>
            <a:endParaRPr lang="en-US"/>
          </a:p>
        </p:txBody>
      </p:sp>
      <p:pic>
        <p:nvPicPr>
          <p:cNvPr id="33" name="Picture 8" descr="SNL_color_stack.png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34201" y="408000"/>
            <a:ext cx="1524000" cy="669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3405" y="6519332"/>
            <a:ext cx="2895600" cy="2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endParaRPr lang="en-US" dirty="0"/>
          </a:p>
        </p:txBody>
      </p:sp>
      <p:sp>
        <p:nvSpPr>
          <p:cNvPr id="24" name="TextBox 23"/>
          <p:cNvSpPr txBox="1"/>
          <p:nvPr userDrawn="1"/>
        </p:nvSpPr>
        <p:spPr>
          <a:xfrm>
            <a:off x="3124200" y="6172200"/>
            <a:ext cx="5562600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n-US" sz="60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Sandia National Laboratories is a multi-program laboratory managed and operated by Sandia Corporation, a wholly owned subsidiary of Lockheed Martin Corporation, for the U.S. Department of Energy’s National Nuclear Security Administration under contract DE-AC04-94AL85000. SAND NO. 2011-XXXXP</a:t>
            </a:r>
            <a:endParaRPr lang="en-US" sz="600" kern="1200" dirty="0">
              <a:solidFill>
                <a:schemeClr val="tx1"/>
              </a:solidFill>
              <a:effectLst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 userDrawn="1"/>
        </p:nvSpPr>
        <p:spPr>
          <a:xfrm>
            <a:off x="1" y="0"/>
            <a:ext cx="9143999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 userDrawn="1"/>
        </p:nvSpPr>
        <p:spPr>
          <a:xfrm>
            <a:off x="-1" y="4040484"/>
            <a:ext cx="2484223" cy="2817515"/>
          </a:xfrm>
          <a:prstGeom prst="rect">
            <a:avLst/>
          </a:prstGeom>
          <a:solidFill>
            <a:srgbClr val="102E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-1" y="0"/>
            <a:ext cx="2484223" cy="893232"/>
          </a:xfrm>
          <a:prstGeom prst="rect">
            <a:avLst/>
          </a:prstGeom>
          <a:solidFill>
            <a:srgbClr val="102E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8806432" y="-1"/>
            <a:ext cx="337567" cy="6857999"/>
          </a:xfrm>
          <a:prstGeom prst="rect">
            <a:avLst/>
          </a:prstGeom>
          <a:solidFill>
            <a:srgbClr val="9D8C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1" y="989095"/>
            <a:ext cx="1359657" cy="139587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Photos placed in horizontal position </a:t>
            </a:r>
            <a:b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with even amount of white space</a:t>
            </a:r>
            <a:b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 between photos and header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14502" y="1250965"/>
            <a:ext cx="5971187" cy="1233338"/>
          </a:xfrm>
        </p:spPr>
        <p:txBody>
          <a:bodyPr/>
          <a:lstStyle>
            <a:lvl1pPr algn="l">
              <a:lnSpc>
                <a:spcPts val="3800"/>
              </a:lnSpc>
              <a:defRPr>
                <a:solidFill>
                  <a:srgbClr val="9D8C78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14502" y="2588978"/>
            <a:ext cx="5641337" cy="593737"/>
          </a:xfrm>
        </p:spPr>
        <p:txBody>
          <a:bodyPr/>
          <a:lstStyle>
            <a:lvl1pPr marL="0" indent="0" algn="l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21" name="Picture 6" descr="SNL_Stacked_Whit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99" y="4339006"/>
            <a:ext cx="15240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7" descr="SNL_Mott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98048" y="5157318"/>
            <a:ext cx="970718" cy="1453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13" descr="NNSAlogo_Black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63683" y="5932869"/>
            <a:ext cx="1023938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714502" y="265178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100">
                <a:latin typeface="Calibri"/>
                <a:cs typeface="Calibri"/>
              </a:defRPr>
            </a:lvl1pPr>
          </a:lstStyle>
          <a:p>
            <a:fld id="{5B35050C-AFC0-D74A-963F-148736DC45A4}" type="datetime1">
              <a:rPr lang="en-US" smtClean="0"/>
              <a:pPr/>
              <a:t>3/18/2014</a:t>
            </a:fld>
            <a:endParaRPr 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0" y="2484303"/>
            <a:ext cx="2484222" cy="146794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Photos placed in horizontal position </a:t>
            </a:r>
            <a:b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with even amount of white space</a:t>
            </a:r>
            <a:b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 between photos and header</a:t>
            </a:r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5" name="Rectangle 24"/>
          <p:cNvSpPr/>
          <p:nvPr userDrawn="1"/>
        </p:nvSpPr>
        <p:spPr>
          <a:xfrm>
            <a:off x="1472391" y="989095"/>
            <a:ext cx="1011831" cy="139587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1" name="Rectangle 30"/>
          <p:cNvSpPr/>
          <p:nvPr userDrawn="1"/>
        </p:nvSpPr>
        <p:spPr>
          <a:xfrm>
            <a:off x="8693778" y="-1"/>
            <a:ext cx="77764" cy="6857999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33" name="Picture 12" descr="NNSAlogo_Black.jp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039700" y="5921220"/>
            <a:ext cx="850737" cy="276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708522" y="6519332"/>
            <a:ext cx="2895600" cy="2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 lang="en-US" dirty="0"/>
          </a:p>
        </p:txBody>
      </p:sp>
      <p:sp>
        <p:nvSpPr>
          <p:cNvPr id="19" name="TextBox 18"/>
          <p:cNvSpPr txBox="1"/>
          <p:nvPr userDrawn="1"/>
        </p:nvSpPr>
        <p:spPr>
          <a:xfrm>
            <a:off x="3124200" y="6172200"/>
            <a:ext cx="5562600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n-US" sz="600" kern="1200" dirty="0" smtClean="0">
                <a:solidFill>
                  <a:schemeClr val="tx1"/>
                </a:solidFill>
                <a:effectLst/>
                <a:latin typeface="Arial"/>
                <a:ea typeface="+mn-ea"/>
                <a:cs typeface="Arial"/>
              </a:rPr>
              <a:t>Sandia National Laboratories is a multi-program laboratory managed and operated by Sandia Corporation, a wholly owned subsidiary of Lockheed Martin Corporation, for the U.S. Department of Energy’s National Nuclear Security Administration under contract DE-AC04-94AL85000. SAND NO. 2011-XXXXP</a:t>
            </a:r>
            <a:endParaRPr lang="en-US" sz="600" kern="1200" dirty="0">
              <a:solidFill>
                <a:schemeClr val="tx1"/>
              </a:solidFill>
              <a:effectLst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 userDrawn="1"/>
        </p:nvSpPr>
        <p:spPr>
          <a:xfrm>
            <a:off x="1" y="0"/>
            <a:ext cx="9143999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 userDrawn="1"/>
        </p:nvSpPr>
        <p:spPr>
          <a:xfrm>
            <a:off x="4571999" y="0"/>
            <a:ext cx="4572001" cy="2817515"/>
          </a:xfrm>
          <a:prstGeom prst="rect">
            <a:avLst/>
          </a:prstGeom>
          <a:solidFill>
            <a:srgbClr val="102E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571999" y="5964768"/>
            <a:ext cx="4572001" cy="893232"/>
          </a:xfrm>
          <a:prstGeom prst="rect">
            <a:avLst/>
          </a:prstGeom>
          <a:solidFill>
            <a:srgbClr val="102E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572001" y="2908379"/>
            <a:ext cx="1359657" cy="139587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Photos placed in horizontal position </a:t>
            </a:r>
            <a:b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with even amount of white space</a:t>
            </a:r>
            <a:b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100" dirty="0" smtClean="0">
                <a:solidFill>
                  <a:schemeClr val="bg1">
                    <a:lumMod val="65000"/>
                  </a:schemeClr>
                </a:solidFill>
              </a:rPr>
              <a:t> between photos and header</a:t>
            </a:r>
            <a:endParaRPr 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21" name="Picture 6" descr="SNL_Stacked_Whit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93248" y="1488545"/>
            <a:ext cx="15240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tangle 19"/>
          <p:cNvSpPr/>
          <p:nvPr userDrawn="1"/>
        </p:nvSpPr>
        <p:spPr>
          <a:xfrm>
            <a:off x="4572000" y="4403587"/>
            <a:ext cx="4572000" cy="146794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Photos placed in horizontal position </a:t>
            </a:r>
            <a:b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with even amount of white space</a:t>
            </a:r>
            <a:b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 between photos and header</a:t>
            </a:r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5" name="Rectangle 24"/>
          <p:cNvSpPr/>
          <p:nvPr userDrawn="1"/>
        </p:nvSpPr>
        <p:spPr>
          <a:xfrm>
            <a:off x="6044391" y="2908379"/>
            <a:ext cx="3099609" cy="139587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10800000">
            <a:off x="112655" y="-1"/>
            <a:ext cx="337567" cy="6857999"/>
          </a:xfrm>
          <a:prstGeom prst="rect">
            <a:avLst/>
          </a:prstGeom>
          <a:solidFill>
            <a:srgbClr val="9D8C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700353" y="6375406"/>
            <a:ext cx="3761580" cy="579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950" baseline="30000" dirty="0">
                <a:latin typeface="Arial" pitchFamily="-112" charset="0"/>
              </a:rPr>
              <a:t>Sandia National Laboratories is a multi-program laboratory managed and operated by Sandia Corporation, a wholly owned subsidiary of Lockheed Martin Corporation, for the U.S. Department of Energy’s National Nuclear Security Administration under contract DE-AC04-94AL85000. </a:t>
            </a:r>
            <a:r>
              <a:rPr lang="en-US" sz="950" baseline="30000" dirty="0" smtClean="0">
                <a:latin typeface="Arial" pitchFamily="-112" charset="0"/>
              </a:rPr>
              <a:t/>
            </a:r>
            <a:br>
              <a:rPr lang="en-US" sz="950" baseline="30000" dirty="0" smtClean="0">
                <a:latin typeface="Arial" pitchFamily="-112" charset="0"/>
              </a:rPr>
            </a:br>
            <a:r>
              <a:rPr lang="en-US" sz="950" baseline="30000" dirty="0" smtClean="0">
                <a:latin typeface="Arial" pitchFamily="-112" charset="0"/>
              </a:rPr>
              <a:t>SAND No. 2011–XXXXP.</a:t>
            </a:r>
          </a:p>
          <a:p>
            <a:pPr algn="l">
              <a:defRPr/>
            </a:pPr>
            <a:endParaRPr lang="en-US" sz="950" baseline="30000" dirty="0">
              <a:latin typeface="Arial" pitchFamily="-11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2418" y="1250965"/>
            <a:ext cx="3789515" cy="1233338"/>
          </a:xfrm>
        </p:spPr>
        <p:txBody>
          <a:bodyPr/>
          <a:lstStyle>
            <a:lvl1pPr algn="l">
              <a:lnSpc>
                <a:spcPts val="3800"/>
              </a:lnSpc>
              <a:defRPr>
                <a:solidFill>
                  <a:srgbClr val="9D8C78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2418" y="2588978"/>
            <a:ext cx="3586315" cy="1085555"/>
          </a:xfrm>
        </p:spPr>
        <p:txBody>
          <a:bodyPr/>
          <a:lstStyle>
            <a:lvl1pPr marL="0" indent="0" algn="l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27" name="Picture 13" descr="NNSAlogo_Black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957" y="6051407"/>
            <a:ext cx="1023938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72418" y="265178"/>
            <a:ext cx="1029382" cy="285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100">
                <a:latin typeface="Calibri"/>
                <a:cs typeface="Calibri"/>
              </a:defRPr>
            </a:lvl1pPr>
          </a:lstStyle>
          <a:p>
            <a:fld id="{7D098A99-26EF-B34F-91F8-30EA53688AF7}" type="datetime1">
              <a:rPr lang="en-US" smtClean="0"/>
              <a:pPr/>
              <a:t>3/18/2014</a:t>
            </a:fld>
            <a:endParaRPr lang="en-US" dirty="0"/>
          </a:p>
        </p:txBody>
      </p:sp>
      <p:sp>
        <p:nvSpPr>
          <p:cNvPr id="31" name="Rectangle 30"/>
          <p:cNvSpPr/>
          <p:nvPr userDrawn="1"/>
        </p:nvSpPr>
        <p:spPr>
          <a:xfrm rot="10800000">
            <a:off x="1" y="-1"/>
            <a:ext cx="77764" cy="6857999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33" name="Picture 12" descr="NNSAlogo_Black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077974" y="6039758"/>
            <a:ext cx="850737" cy="276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 descr="SNL_motto_2 lines.pn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5332" y="1586652"/>
            <a:ext cx="1935484" cy="394494"/>
          </a:xfrm>
          <a:prstGeom prst="rect">
            <a:avLst/>
          </a:prstGeom>
        </p:spPr>
      </p:pic>
      <p:sp>
        <p:nvSpPr>
          <p:cNvPr id="1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13597" y="6519332"/>
            <a:ext cx="2895600" cy="2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22300" y="6166934"/>
            <a:ext cx="2133600" cy="476250"/>
          </a:xfrm>
          <a:ln/>
        </p:spPr>
        <p:txBody>
          <a:bodyPr/>
          <a:lstStyle>
            <a:lvl1pPr>
              <a:defRPr>
                <a:latin typeface="Calibri"/>
                <a:cs typeface="Calibri"/>
              </a:defRPr>
            </a:lvl1pPr>
          </a:lstStyle>
          <a:p>
            <a:fld id="{C9CA6C2B-6061-6F46-BF6B-C0454CDDAB35}" type="datetime1">
              <a:rPr lang="en-US" smtClean="0"/>
              <a:pPr/>
              <a:t>3/18/2014</a:t>
            </a:fld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3405" y="6519332"/>
            <a:ext cx="2895600" cy="2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DE15B5-4D50-754D-8585-236811896E05}" type="datetime1">
              <a:rPr lang="en-US" smtClean="0"/>
              <a:pPr/>
              <a:t>3/18/2014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4F66A0-55BE-484A-9667-5C4C7A46FB26}" type="datetime1">
              <a:rPr lang="en-US" smtClean="0"/>
              <a:pPr/>
              <a:t>3/18/2014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9E8C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451600"/>
            <a:ext cx="9144000" cy="76200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028" name="Picture 8" descr="SNL_color_stack.png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1000" y="228600"/>
            <a:ext cx="936625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229600" cy="99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78740"/>
            <a:ext cx="8229600" cy="4847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274" y="6166934"/>
            <a:ext cx="1490926" cy="2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Calibri"/>
                <a:cs typeface="Calibri"/>
              </a:defRPr>
            </a:lvl1pPr>
          </a:lstStyle>
          <a:p>
            <a:fld id="{30B37176-1C50-7042-8162-64D2C2671FE5}" type="datetime1">
              <a:rPr lang="en-US" smtClean="0"/>
              <a:pPr/>
              <a:t>3/18/2014</a:t>
            </a:fld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3405" y="6519332"/>
            <a:ext cx="2895600" cy="2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05800" y="6153150"/>
            <a:ext cx="6096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Calibri"/>
                <a:cs typeface="Calibri"/>
              </a:defRPr>
            </a:lvl1pPr>
          </a:lstStyle>
          <a:p>
            <a:fld id="{A5E55A7B-7854-E145-92D9-B491DF4BAE2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98" r:id="rId2"/>
    <p:sldLayoutId id="2147483796" r:id="rId3"/>
    <p:sldLayoutId id="2147483799" r:id="rId4"/>
    <p:sldLayoutId id="2147483797" r:id="rId5"/>
    <p:sldLayoutId id="2147483800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  <p:sldLayoutId id="2147483791" r:id="rId13"/>
    <p:sldLayoutId id="2147483792" r:id="rId14"/>
    <p:sldLayoutId id="2147483793" r:id="rId15"/>
    <p:sldLayoutId id="2147483794" r:id="rId16"/>
    <p:sldLayoutId id="2147483795" r:id="rId17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102E54"/>
          </a:solidFill>
          <a:latin typeface="Calibri"/>
          <a:ea typeface="ＭＳ Ｐゴシック" charset="-128"/>
          <a:cs typeface="Calibri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102E54"/>
          </a:solidFill>
          <a:latin typeface="Calibri" charset="0"/>
          <a:ea typeface="ＭＳ Ｐゴシック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102E54"/>
          </a:solidFill>
          <a:latin typeface="Calibri" charset="0"/>
          <a:ea typeface="ＭＳ Ｐゴシック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102E54"/>
          </a:solidFill>
          <a:latin typeface="Calibri" charset="0"/>
          <a:ea typeface="ＭＳ Ｐゴシック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102E54"/>
          </a:solidFill>
          <a:latin typeface="Calibri" charset="0"/>
          <a:ea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102E54"/>
        </a:buClr>
        <a:buFont typeface="Wingdings" pitchFamily="-111" charset="2"/>
        <a:buChar char="§"/>
        <a:defRPr sz="2400">
          <a:solidFill>
            <a:schemeClr val="tx1"/>
          </a:solidFill>
          <a:latin typeface="Calibri"/>
          <a:ea typeface="ＭＳ Ｐゴシック" charset="-128"/>
          <a:cs typeface="Calibri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Wingdings" pitchFamily="-111" charset="2"/>
        <a:buChar char="§"/>
        <a:defRPr sz="2000">
          <a:solidFill>
            <a:schemeClr val="tx1"/>
          </a:solidFill>
          <a:latin typeface="Calibri"/>
          <a:ea typeface="ＭＳ Ｐゴシック" pitchFamily="-112" charset="-128"/>
          <a:cs typeface="Calibri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9E8C78"/>
        </a:buClr>
        <a:buFont typeface="Wingdings" pitchFamily="-111" charset="2"/>
        <a:buChar char="§"/>
        <a:defRPr>
          <a:solidFill>
            <a:schemeClr val="tx1"/>
          </a:solidFill>
          <a:latin typeface="Calibri"/>
          <a:ea typeface="ＭＳ Ｐゴシック" pitchFamily="-112" charset="-128"/>
          <a:cs typeface="Calibri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Calibri"/>
          <a:ea typeface="ＭＳ Ｐゴシック" pitchFamily="-112" charset="-128"/>
          <a:cs typeface="Calibri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Calibri"/>
          <a:ea typeface="ＭＳ Ｐゴシック" pitchFamily="-112" charset="-128"/>
          <a:cs typeface="Calibri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jpeg"/><Relationship Id="rId7" Type="http://schemas.openxmlformats.org/officeDocument/2006/relationships/image" Target="../media/image14.wmf"/><Relationship Id="rId12" Type="http://schemas.openxmlformats.org/officeDocument/2006/relationships/image" Target="../media/image18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wmf"/><Relationship Id="rId11" Type="http://schemas.openxmlformats.org/officeDocument/2006/relationships/image" Target="../media/image17.jpeg"/><Relationship Id="rId5" Type="http://schemas.openxmlformats.org/officeDocument/2006/relationships/image" Target="../media/image12.jpeg"/><Relationship Id="rId10" Type="http://schemas.openxmlformats.org/officeDocument/2006/relationships/image" Target="../media/image16.jpeg"/><Relationship Id="rId4" Type="http://schemas.openxmlformats.org/officeDocument/2006/relationships/hyperlink" Target="mailto:jcjone@sandia.gov" TargetMode="External"/><Relationship Id="rId9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3" Type="http://schemas.openxmlformats.org/officeDocument/2006/relationships/image" Target="../media/image43.png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0.wmf"/><Relationship Id="rId5" Type="http://schemas.openxmlformats.org/officeDocument/2006/relationships/oleObject" Target="../embeddings/oleObject1.bin"/><Relationship Id="rId10" Type="http://schemas.openxmlformats.org/officeDocument/2006/relationships/image" Target="../media/image42.wmf"/><Relationship Id="rId4" Type="http://schemas.openxmlformats.org/officeDocument/2006/relationships/image" Target="../media/image44.png"/><Relationship Id="rId9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emf"/><Relationship Id="rId3" Type="http://schemas.openxmlformats.org/officeDocument/2006/relationships/image" Target="../media/image55.emf"/><Relationship Id="rId7" Type="http://schemas.openxmlformats.org/officeDocument/2006/relationships/image" Target="../media/image57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4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56.emf"/><Relationship Id="rId9" Type="http://schemas.openxmlformats.org/officeDocument/2006/relationships/image" Target="../media/image52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3.wmf"/><Relationship Id="rId7" Type="http://schemas.openxmlformats.org/officeDocument/2006/relationships/image" Target="../media/image2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3.png"/><Relationship Id="rId4" Type="http://schemas.openxmlformats.org/officeDocument/2006/relationships/image" Target="../media/image14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10.jpeg"/><Relationship Id="rId4" Type="http://schemas.openxmlformats.org/officeDocument/2006/relationships/image" Target="../media/image28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 descr="\\Citadel\petro\Tag Development\Gen 1.2 Data\Inspection\Optical Images\Whole wafer Pictures after etch NA24 PETRO\DSCN0606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30503" y="2596589"/>
            <a:ext cx="1857414" cy="1603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1961" y="2584597"/>
            <a:ext cx="1770131" cy="160315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ctrTitle"/>
          </p:nvPr>
        </p:nvSpPr>
        <p:spPr>
          <a:xfrm>
            <a:off x="920646" y="4369509"/>
            <a:ext cx="7772400" cy="898198"/>
          </a:xfrm>
        </p:spPr>
        <p:txBody>
          <a:bodyPr/>
          <a:lstStyle/>
          <a:p>
            <a:r>
              <a:rPr lang="en-US" dirty="0" smtClean="0"/>
              <a:t>Polarization for Remote Chemical Detection</a:t>
            </a:r>
            <a:endParaRPr lang="en-US" dirty="0"/>
          </a:p>
        </p:txBody>
      </p:sp>
      <p:sp>
        <p:nvSpPr>
          <p:cNvPr id="11" name="Subtitle 10"/>
          <p:cNvSpPr>
            <a:spLocks noGrp="1"/>
          </p:cNvSpPr>
          <p:nvPr>
            <p:ph type="subTitle" idx="1"/>
          </p:nvPr>
        </p:nvSpPr>
        <p:spPr>
          <a:xfrm>
            <a:off x="3044352" y="5249852"/>
            <a:ext cx="5641337" cy="593737"/>
          </a:xfrm>
        </p:spPr>
        <p:txBody>
          <a:bodyPr/>
          <a:lstStyle/>
          <a:p>
            <a:r>
              <a:rPr lang="en-US" dirty="0" smtClean="0"/>
              <a:t>Julia Craven Jones - </a:t>
            </a:r>
            <a:r>
              <a:rPr lang="en-US" dirty="0" smtClean="0">
                <a:hlinkClick r:id="rId4"/>
              </a:rPr>
              <a:t>jcjone@sandia.gov</a:t>
            </a:r>
            <a:endParaRPr lang="en-US" dirty="0" smtClean="0"/>
          </a:p>
          <a:p>
            <a:r>
              <a:rPr lang="en-US" sz="1800" dirty="0" smtClean="0"/>
              <a:t>Polarization Techniques &amp; Technology – 24 Mar 2014</a:t>
            </a:r>
            <a:endParaRPr lang="en-US" sz="1800" dirty="0"/>
          </a:p>
        </p:txBody>
      </p:sp>
      <p:grpSp>
        <p:nvGrpSpPr>
          <p:cNvPr id="5" name="Group 4"/>
          <p:cNvGrpSpPr/>
          <p:nvPr/>
        </p:nvGrpSpPr>
        <p:grpSpPr>
          <a:xfrm>
            <a:off x="0" y="2599862"/>
            <a:ext cx="2555155" cy="1587887"/>
            <a:chOff x="2370455" y="1924050"/>
            <a:chExt cx="5473778" cy="3741812"/>
          </a:xfrm>
        </p:grpSpPr>
        <p:grpSp>
          <p:nvGrpSpPr>
            <p:cNvPr id="8" name="Group 7"/>
            <p:cNvGrpSpPr/>
            <p:nvPr/>
          </p:nvGrpSpPr>
          <p:grpSpPr>
            <a:xfrm>
              <a:off x="2370455" y="1924050"/>
              <a:ext cx="5473778" cy="3741812"/>
              <a:chOff x="2370455" y="1924050"/>
              <a:chExt cx="5473778" cy="3741812"/>
            </a:xfrm>
          </p:grpSpPr>
          <p:grpSp>
            <p:nvGrpSpPr>
              <p:cNvPr id="17" name="Group 16"/>
              <p:cNvGrpSpPr/>
              <p:nvPr/>
            </p:nvGrpSpPr>
            <p:grpSpPr>
              <a:xfrm>
                <a:off x="2370455" y="1924050"/>
                <a:ext cx="5473778" cy="3741812"/>
                <a:chOff x="2370455" y="1924050"/>
                <a:chExt cx="4403090" cy="3009902"/>
              </a:xfrm>
            </p:grpSpPr>
            <p:sp>
              <p:nvSpPr>
                <p:cNvPr id="19" name="Rectangle 18"/>
                <p:cNvSpPr/>
                <p:nvPr/>
              </p:nvSpPr>
              <p:spPr>
                <a:xfrm>
                  <a:off x="2370455" y="1924050"/>
                  <a:ext cx="4403090" cy="3009900"/>
                </a:xfrm>
                <a:prstGeom prst="rect">
                  <a:avLst/>
                </a:prstGeom>
                <a:solidFill>
                  <a:srgbClr val="EDF3E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r>
                    <a:rPr lang="en-US" dirty="0" smtClean="0"/>
                    <a:t>d</a:t>
                  </a:r>
                  <a:endParaRPr lang="en-US" dirty="0"/>
                </a:p>
              </p:txBody>
            </p:sp>
            <p:sp>
              <p:nvSpPr>
                <p:cNvPr id="20" name="Freeform 19"/>
                <p:cNvSpPr/>
                <p:nvPr/>
              </p:nvSpPr>
              <p:spPr>
                <a:xfrm>
                  <a:off x="4587845" y="4442075"/>
                  <a:ext cx="830368" cy="413641"/>
                </a:xfrm>
                <a:custGeom>
                  <a:avLst/>
                  <a:gdLst>
                    <a:gd name="connsiteX0" fmla="*/ 0 w 624840"/>
                    <a:gd name="connsiteY0" fmla="*/ 0 h 237071"/>
                    <a:gd name="connsiteX1" fmla="*/ 114300 w 624840"/>
                    <a:gd name="connsiteY1" fmla="*/ 236220 h 237071"/>
                    <a:gd name="connsiteX2" fmla="*/ 441960 w 624840"/>
                    <a:gd name="connsiteY2" fmla="*/ 83820 h 237071"/>
                    <a:gd name="connsiteX3" fmla="*/ 624840 w 624840"/>
                    <a:gd name="connsiteY3" fmla="*/ 213360 h 237071"/>
                    <a:gd name="connsiteX0" fmla="*/ 0 w 624840"/>
                    <a:gd name="connsiteY0" fmla="*/ 0 h 237071"/>
                    <a:gd name="connsiteX1" fmla="*/ 114300 w 624840"/>
                    <a:gd name="connsiteY1" fmla="*/ 236220 h 237071"/>
                    <a:gd name="connsiteX2" fmla="*/ 441960 w 624840"/>
                    <a:gd name="connsiteY2" fmla="*/ 83820 h 237071"/>
                    <a:gd name="connsiteX3" fmla="*/ 624840 w 624840"/>
                    <a:gd name="connsiteY3" fmla="*/ 84064 h 237071"/>
                    <a:gd name="connsiteX0" fmla="*/ 0 w 624840"/>
                    <a:gd name="connsiteY0" fmla="*/ 154 h 236374"/>
                    <a:gd name="connsiteX1" fmla="*/ 114300 w 624840"/>
                    <a:gd name="connsiteY1" fmla="*/ 236374 h 236374"/>
                    <a:gd name="connsiteX2" fmla="*/ 362077 w 624840"/>
                    <a:gd name="connsiteY2" fmla="*/ 154 h 236374"/>
                    <a:gd name="connsiteX3" fmla="*/ 624840 w 624840"/>
                    <a:gd name="connsiteY3" fmla="*/ 84218 h 236374"/>
                    <a:gd name="connsiteX0" fmla="*/ 0 w 624840"/>
                    <a:gd name="connsiteY0" fmla="*/ 0 h 236220"/>
                    <a:gd name="connsiteX1" fmla="*/ 114300 w 624840"/>
                    <a:gd name="connsiteY1" fmla="*/ 236220 h 236220"/>
                    <a:gd name="connsiteX2" fmla="*/ 362077 w 624840"/>
                    <a:gd name="connsiteY2" fmla="*/ 0 h 236220"/>
                    <a:gd name="connsiteX3" fmla="*/ 624840 w 624840"/>
                    <a:gd name="connsiteY3" fmla="*/ 84064 h 236220"/>
                    <a:gd name="connsiteX0" fmla="*/ 0 w 624840"/>
                    <a:gd name="connsiteY0" fmla="*/ 64648 h 301470"/>
                    <a:gd name="connsiteX1" fmla="*/ 114300 w 624840"/>
                    <a:gd name="connsiteY1" fmla="*/ 300868 h 301470"/>
                    <a:gd name="connsiteX2" fmla="*/ 362077 w 624840"/>
                    <a:gd name="connsiteY2" fmla="*/ 0 h 301470"/>
                    <a:gd name="connsiteX3" fmla="*/ 624840 w 624840"/>
                    <a:gd name="connsiteY3" fmla="*/ 148712 h 301470"/>
                    <a:gd name="connsiteX0" fmla="*/ 0 w 624840"/>
                    <a:gd name="connsiteY0" fmla="*/ 90015 h 326837"/>
                    <a:gd name="connsiteX1" fmla="*/ 114300 w 624840"/>
                    <a:gd name="connsiteY1" fmla="*/ 326235 h 326837"/>
                    <a:gd name="connsiteX2" fmla="*/ 362077 w 624840"/>
                    <a:gd name="connsiteY2" fmla="*/ 25367 h 326837"/>
                    <a:gd name="connsiteX3" fmla="*/ 431011 w 624840"/>
                    <a:gd name="connsiteY3" fmla="*/ 25367 h 326837"/>
                    <a:gd name="connsiteX4" fmla="*/ 624840 w 624840"/>
                    <a:gd name="connsiteY4" fmla="*/ 174079 h 326837"/>
                    <a:gd name="connsiteX0" fmla="*/ 0 w 624840"/>
                    <a:gd name="connsiteY0" fmla="*/ 87204 h 323942"/>
                    <a:gd name="connsiteX1" fmla="*/ 114300 w 624840"/>
                    <a:gd name="connsiteY1" fmla="*/ 323424 h 323942"/>
                    <a:gd name="connsiteX2" fmla="*/ 314295 w 624840"/>
                    <a:gd name="connsiteY2" fmla="*/ 27529 h 323942"/>
                    <a:gd name="connsiteX3" fmla="*/ 431011 w 624840"/>
                    <a:gd name="connsiteY3" fmla="*/ 22556 h 323942"/>
                    <a:gd name="connsiteX4" fmla="*/ 624840 w 624840"/>
                    <a:gd name="connsiteY4" fmla="*/ 171268 h 323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840" h="323942">
                      <a:moveTo>
                        <a:pt x="0" y="87204"/>
                      </a:moveTo>
                      <a:cubicBezTo>
                        <a:pt x="20320" y="198329"/>
                        <a:pt x="61918" y="333370"/>
                        <a:pt x="114300" y="323424"/>
                      </a:cubicBezTo>
                      <a:cubicBezTo>
                        <a:pt x="166682" y="313478"/>
                        <a:pt x="256043" y="69337"/>
                        <a:pt x="314295" y="27529"/>
                      </a:cubicBezTo>
                      <a:cubicBezTo>
                        <a:pt x="372547" y="-14279"/>
                        <a:pt x="387217" y="-2229"/>
                        <a:pt x="431011" y="22556"/>
                      </a:cubicBezTo>
                      <a:cubicBezTo>
                        <a:pt x="474805" y="47341"/>
                        <a:pt x="598002" y="154819"/>
                        <a:pt x="624840" y="171268"/>
                      </a:cubicBezTo>
                    </a:path>
                  </a:pathLst>
                </a:cu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2370455" y="1924050"/>
                  <a:ext cx="479065" cy="3009902"/>
                </a:xfrm>
                <a:prstGeom prst="rect">
                  <a:avLst/>
                </a:prstGeom>
                <a:pattFill prst="horzBrick">
                  <a:fgClr>
                    <a:schemeClr val="bg1"/>
                  </a:fgClr>
                  <a:bgClr>
                    <a:srgbClr val="C00000"/>
                  </a:bgClr>
                </a:patt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2849586" y="3188801"/>
                  <a:ext cx="106671" cy="518084"/>
                </a:xfrm>
                <a:prstGeom prst="rect">
                  <a:avLst/>
                </a:prstGeom>
                <a:blipFill>
                  <a:blip r:embed="rId5"/>
                  <a:tile tx="0" ty="0" sx="100000" sy="100000" flip="none" algn="tl"/>
                </a:blip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5" name="Cloud 24"/>
                <p:cNvSpPr/>
                <p:nvPr/>
              </p:nvSpPr>
              <p:spPr>
                <a:xfrm>
                  <a:off x="2503859" y="1935496"/>
                  <a:ext cx="4233491" cy="2921839"/>
                </a:xfrm>
                <a:prstGeom prst="cloud">
                  <a:avLst/>
                </a:prstGeom>
                <a:noFill/>
                <a:ln>
                  <a:solidFill>
                    <a:srgbClr val="6699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grpSp>
              <p:nvGrpSpPr>
                <p:cNvPr id="26" name="Group 25"/>
                <p:cNvGrpSpPr/>
                <p:nvPr/>
              </p:nvGrpSpPr>
              <p:grpSpPr>
                <a:xfrm>
                  <a:off x="4034955" y="1938870"/>
                  <a:ext cx="2512167" cy="2843531"/>
                  <a:chOff x="-14712" y="-176855"/>
                  <a:chExt cx="2512379" cy="2843856"/>
                </a:xfrm>
              </p:grpSpPr>
              <p:grpSp>
                <p:nvGrpSpPr>
                  <p:cNvPr id="28" name="Group 27"/>
                  <p:cNvGrpSpPr/>
                  <p:nvPr/>
                </p:nvGrpSpPr>
                <p:grpSpPr>
                  <a:xfrm>
                    <a:off x="1286933" y="-176855"/>
                    <a:ext cx="1210734" cy="2784588"/>
                    <a:chOff x="0" y="-176855"/>
                    <a:chExt cx="1210734" cy="2784588"/>
                  </a:xfrm>
                </p:grpSpPr>
                <p:pic>
                  <p:nvPicPr>
                    <p:cNvPr id="30" name="Picture 29" descr="C:\Users\jcjone\AppData\Local\Microsoft\Windows\Temporary Internet Files\Content.IE5\WGQNEMF6\MC900383996[1].wmf"/>
                    <p:cNvPicPr>
                      <a:picLocks noChangeAspect="1"/>
                    </p:cNvPicPr>
                    <p:nvPr/>
                  </p:nvPicPr>
                  <p:blipFill>
                    <a:blip r:embed="rId6" cstate="print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 flipH="1">
                      <a:off x="209550" y="-176855"/>
                      <a:ext cx="905934" cy="93133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</p:pic>
                <p:pic>
                  <p:nvPicPr>
                    <p:cNvPr id="31" name="Picture 30" descr="C:\Program Files (x86)\Microsoft Office\MEDIA\CAGCAT10\j0292982.wmf"/>
                    <p:cNvPicPr>
                      <a:picLocks noChangeAspect="1"/>
                    </p:cNvPicPr>
                    <p:nvPr/>
                  </p:nvPicPr>
                  <p:blipFill>
                    <a:blip r:embed="rId7" cstate="print">
                      <a:biLevel thresh="75000"/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0" y="1405466"/>
                      <a:ext cx="1210734" cy="1202267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</p:pic>
              </p:grpSp>
              <p:pic>
                <p:nvPicPr>
                  <p:cNvPr id="29" name="Picture 28"/>
                  <p:cNvPicPr>
                    <a:picLocks noChangeAspect="1"/>
                  </p:cNvPicPr>
                  <p:nvPr/>
                </p:nvPicPr>
                <p:blipFill rotWithShape="1">
                  <a:blip r:embed="rId8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9">
                            <a14:imgEffect>
                              <a14:backgroundRemoval t="3249" b="93141" l="1953" r="95703">
                                <a14:foregroundMark x1="66406" y1="67509" x2="66406" y2="67509"/>
                                <a14:foregroundMark x1="67969" y1="44043" x2="67969" y2="44043"/>
                                <a14:foregroundMark x1="26953" y1="18051" x2="26953" y2="18051"/>
                                <a14:foregroundMark x1="92188" y1="54152" x2="92188" y2="54152"/>
                                <a14:foregroundMark x1="53125" y1="93502" x2="53125" y2="93502"/>
                                <a14:foregroundMark x1="17969" y1="6137" x2="17969" y2="6137"/>
                                <a14:foregroundMark x1="5078" y1="5054" x2="5078" y2="5054"/>
                                <a14:foregroundMark x1="2734" y1="3610" x2="2734" y2="3610"/>
                                <a14:foregroundMark x1="96094" y1="52347" x2="96094" y2="52347"/>
                              </a14:backgroundRemoval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 bwMode="auto">
                  <a:xfrm rot="20774562">
                    <a:off x="-14712" y="1515533"/>
                    <a:ext cx="1066801" cy="115146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53640926-AAD7-44D8-BBD7-CCE9431645EC}">
                      <a14:shadowObscured xmlns:a14="http://schemas.microsoft.com/office/drawing/2010/main"/>
                    </a:ext>
                  </a:extLst>
                </p:spPr>
              </p:pic>
            </p:grpSp>
          </p:grpSp>
          <p:pic>
            <p:nvPicPr>
              <p:cNvPr id="18" name="Picture 17"/>
              <p:cNvPicPr>
                <a:picLocks noChangeAspect="1"/>
              </p:cNvPicPr>
              <p:nvPr/>
            </p:nvPicPr>
            <p:blipFill rotWithShape="1">
              <a:blip r:embed="rId10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6494804" y="4119073"/>
                <a:ext cx="665003" cy="5298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9" name="Rectangle 8"/>
            <p:cNvSpPr/>
            <p:nvPr/>
          </p:nvSpPr>
          <p:spPr bwMode="auto">
            <a:xfrm>
              <a:off x="3631963" y="3153397"/>
              <a:ext cx="1136591" cy="871672"/>
            </a:xfrm>
            <a:prstGeom prst="rect">
              <a:avLst/>
            </a:prstGeom>
            <a:solidFill>
              <a:schemeClr val="tx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645406" y="3726656"/>
              <a:ext cx="571500" cy="213360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 rtlCol="0">
              <a:normAutofit fontScale="25000" lnSpcReduction="20000"/>
            </a:bodyPr>
            <a:lstStyle/>
            <a:p>
              <a:pPr algn="ctr"/>
              <a:r>
                <a:rPr lang="en-US" sz="800" b="1" dirty="0" smtClean="0">
                  <a:solidFill>
                    <a:schemeClr val="bg1"/>
                  </a:solidFill>
                </a:rPr>
                <a:t>Control</a:t>
              </a:r>
            </a:p>
          </p:txBody>
        </p:sp>
        <p:pic>
          <p:nvPicPr>
            <p:cNvPr id="13" name="Picture 12" descr="Samp T coated.JPG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91126" y="3294925"/>
              <a:ext cx="495585" cy="467223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4201667" y="3734276"/>
              <a:ext cx="515062" cy="213360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 rtlCol="0">
              <a:normAutofit fontScale="25000" lnSpcReduction="20000"/>
            </a:bodyPr>
            <a:lstStyle/>
            <a:p>
              <a:pPr algn="ctr"/>
              <a:r>
                <a:rPr lang="en-US" sz="800" b="1" dirty="0" smtClean="0">
                  <a:solidFill>
                    <a:schemeClr val="bg1"/>
                  </a:solidFill>
                </a:rPr>
                <a:t>Device</a:t>
              </a:r>
            </a:p>
          </p:txBody>
        </p:sp>
        <p:pic>
          <p:nvPicPr>
            <p:cNvPr id="15" name="Picture 14" descr="Samp T coated.JPG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13523" y="3294925"/>
              <a:ext cx="495585" cy="467223"/>
            </a:xfrm>
            <a:prstGeom prst="rect">
              <a:avLst/>
            </a:prstGeom>
          </p:spPr>
        </p:pic>
        <p:sp>
          <p:nvSpPr>
            <p:cNvPr id="16" name="Rectangular Callout 15"/>
            <p:cNvSpPr/>
            <p:nvPr/>
          </p:nvSpPr>
          <p:spPr bwMode="auto">
            <a:xfrm rot="16200000" flipV="1">
              <a:off x="3721692" y="2952571"/>
              <a:ext cx="945635" cy="1267725"/>
            </a:xfrm>
            <a:prstGeom prst="wedgeRectCallout">
              <a:avLst>
                <a:gd name="adj1" fmla="val -22641"/>
                <a:gd name="adj2" fmla="val 78679"/>
              </a:avLst>
            </a:prstGeom>
            <a:noFill/>
            <a:ln w="28575" cap="flat" cmpd="sng" algn="ctr">
              <a:solidFill>
                <a:schemeClr val="accent6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pic>
        <p:nvPicPr>
          <p:cNvPr id="33" name="Picture 4" descr="C:\PETRO\Tag Development\Gen 2.0 Data\Roll Coat Development\filled.polished.L7W4B4\06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43400" y="2594122"/>
            <a:ext cx="3046661" cy="1603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14" descr="P00002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32449" y="1064355"/>
            <a:ext cx="3238500" cy="2170970"/>
          </a:xfrm>
          <a:prstGeom prst="rect">
            <a:avLst/>
          </a:prstGeom>
          <a:noFill/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1925" y="319087"/>
            <a:ext cx="7820539" cy="420688"/>
          </a:xfrm>
        </p:spPr>
        <p:txBody>
          <a:bodyPr/>
          <a:lstStyle/>
          <a:p>
            <a:r>
              <a:rPr lang="en-US" dirty="0" smtClean="0"/>
              <a:t>Mueller Matrix Tag Characterization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61926" y="971550"/>
            <a:ext cx="4391024" cy="3582813"/>
          </a:xfrm>
        </p:spPr>
        <p:txBody>
          <a:bodyPr>
            <a:normAutofit/>
          </a:bodyPr>
          <a:lstStyle/>
          <a:p>
            <a:r>
              <a:rPr lang="en-US" sz="2000" dirty="0" smtClean="0"/>
              <a:t>Spectropolarimetric Mueller matrix (MM) measurements of the tags accomplished through a measurement partnership with Polaris Sensor Technologies.</a:t>
            </a:r>
          </a:p>
          <a:p>
            <a:pPr lvl="1"/>
            <a:r>
              <a:rPr lang="en-US" sz="1800" dirty="0" smtClean="0"/>
              <a:t>Full polarimetric characterization over </a:t>
            </a:r>
            <a:r>
              <a:rPr lang="el-GR" sz="1800" dirty="0" smtClean="0"/>
              <a:t>λ</a:t>
            </a:r>
            <a:r>
              <a:rPr lang="en-US" sz="1800" dirty="0" smtClean="0"/>
              <a:t>=0.7-2.3 </a:t>
            </a:r>
            <a:r>
              <a:rPr lang="el-GR" sz="1800" dirty="0" smtClean="0"/>
              <a:t>µ</a:t>
            </a:r>
            <a:r>
              <a:rPr lang="en-US" sz="1800" dirty="0" smtClean="0"/>
              <a:t>m and </a:t>
            </a:r>
            <a:r>
              <a:rPr lang="el-GR" sz="1800" dirty="0"/>
              <a:t>λ</a:t>
            </a:r>
            <a:r>
              <a:rPr lang="en-US" sz="1800" dirty="0" smtClean="0"/>
              <a:t>=4.0-12.0 </a:t>
            </a:r>
            <a:r>
              <a:rPr lang="el-GR" sz="1800" dirty="0"/>
              <a:t>µ</a:t>
            </a:r>
            <a:r>
              <a:rPr lang="en-US" sz="1800" dirty="0" smtClean="0"/>
              <a:t>m. </a:t>
            </a:r>
          </a:p>
          <a:p>
            <a:pPr lvl="1"/>
            <a:r>
              <a:rPr lang="en-US" sz="1800" dirty="0" smtClean="0"/>
              <a:t>NIR, SWIR and LWIR of primary interest due to the availability of COTS uncooled detectors.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161925" y="4472878"/>
            <a:ext cx="4598591" cy="2188900"/>
            <a:chOff x="779463" y="3415505"/>
            <a:chExt cx="4872039" cy="2358232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779463" y="3457178"/>
              <a:ext cx="2649538" cy="875507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100" dirty="0">
                  <a:latin typeface="Arial Black" pitchFamily="34" charset="0"/>
                </a:rPr>
                <a:t>FOURIER TRANSFORM SPECTROMETER</a:t>
              </a: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 rot="10800000">
              <a:off x="3949700" y="5029200"/>
              <a:ext cx="496888" cy="36195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8"/>
            <p:cNvSpPr>
              <a:spLocks noChangeShapeType="1"/>
            </p:cNvSpPr>
            <p:nvPr/>
          </p:nvSpPr>
          <p:spPr bwMode="auto">
            <a:xfrm>
              <a:off x="4648200" y="3646488"/>
              <a:ext cx="0" cy="496887"/>
            </a:xfrm>
            <a:prstGeom prst="line">
              <a:avLst/>
            </a:prstGeom>
            <a:noFill/>
            <a:ln w="63500">
              <a:solidFill>
                <a:schemeClr val="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9"/>
            <p:cNvSpPr>
              <a:spLocks noChangeShapeType="1"/>
            </p:cNvSpPr>
            <p:nvPr/>
          </p:nvSpPr>
          <p:spPr bwMode="auto">
            <a:xfrm>
              <a:off x="3429000" y="3878263"/>
              <a:ext cx="117951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10"/>
            <p:cNvSpPr>
              <a:spLocks noChangeShapeType="1"/>
            </p:cNvSpPr>
            <p:nvPr/>
          </p:nvSpPr>
          <p:spPr bwMode="auto">
            <a:xfrm rot="5400000" flipH="1" flipV="1">
              <a:off x="3675063" y="4516438"/>
              <a:ext cx="1023937" cy="15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auto">
            <a:xfrm rot="5400000">
              <a:off x="4146551" y="4618037"/>
              <a:ext cx="119062" cy="411163"/>
            </a:xfrm>
            <a:prstGeom prst="rect">
              <a:avLst/>
            </a:prstGeom>
            <a:solidFill>
              <a:srgbClr val="FEE8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auto">
            <a:xfrm>
              <a:off x="4446588" y="5029201"/>
              <a:ext cx="1204914" cy="7445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800" dirty="0">
                  <a:latin typeface="Arial Black" pitchFamily="34" charset="0"/>
                </a:rPr>
                <a:t>DETECTOR</a:t>
              </a:r>
            </a:p>
            <a:p>
              <a:pPr eaLnBrk="0" hangingPunct="0"/>
              <a:r>
                <a:rPr lang="en-US" sz="800" dirty="0">
                  <a:latin typeface="Arial Black" pitchFamily="34" charset="0"/>
                </a:rPr>
                <a:t>ASSEMBLY</a:t>
              </a:r>
            </a:p>
          </p:txBody>
        </p:sp>
        <p:sp>
          <p:nvSpPr>
            <p:cNvPr id="15" name="Text Box 13"/>
            <p:cNvSpPr txBox="1">
              <a:spLocks noChangeArrowheads="1"/>
            </p:cNvSpPr>
            <p:nvPr/>
          </p:nvSpPr>
          <p:spPr bwMode="auto">
            <a:xfrm>
              <a:off x="4191000" y="3440113"/>
              <a:ext cx="1204913" cy="369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000">
                  <a:latin typeface="Arial Black" pitchFamily="34" charset="0"/>
                </a:rPr>
                <a:t>SAMPLE</a:t>
              </a:r>
            </a:p>
          </p:txBody>
        </p:sp>
        <p:sp>
          <p:nvSpPr>
            <p:cNvPr id="16" name="Text Box 14"/>
            <p:cNvSpPr txBox="1">
              <a:spLocks noChangeArrowheads="1"/>
            </p:cNvSpPr>
            <p:nvPr/>
          </p:nvSpPr>
          <p:spPr bwMode="auto">
            <a:xfrm>
              <a:off x="3479986" y="3415505"/>
              <a:ext cx="850106" cy="4191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800" dirty="0" smtClean="0">
                  <a:latin typeface="Arial Black" pitchFamily="34" charset="0"/>
                </a:rPr>
                <a:t>PSG</a:t>
              </a:r>
              <a:endParaRPr lang="en-US" sz="800" dirty="0">
                <a:latin typeface="Arial Black" pitchFamily="34" charset="0"/>
              </a:endParaRPr>
            </a:p>
          </p:txBody>
        </p:sp>
        <p:sp>
          <p:nvSpPr>
            <p:cNvPr id="17" name="Text Box 15"/>
            <p:cNvSpPr txBox="1">
              <a:spLocks noChangeArrowheads="1"/>
            </p:cNvSpPr>
            <p:nvPr/>
          </p:nvSpPr>
          <p:spPr bwMode="auto">
            <a:xfrm>
              <a:off x="3436939" y="4724401"/>
              <a:ext cx="800099" cy="373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900" dirty="0">
                  <a:latin typeface="Arial Black" pitchFamily="34" charset="0"/>
                </a:rPr>
                <a:t>PSA</a:t>
              </a:r>
            </a:p>
          </p:txBody>
        </p:sp>
        <p:sp>
          <p:nvSpPr>
            <p:cNvPr id="20" name="Line 19"/>
            <p:cNvSpPr>
              <a:spLocks noChangeShapeType="1"/>
            </p:cNvSpPr>
            <p:nvPr/>
          </p:nvSpPr>
          <p:spPr bwMode="auto">
            <a:xfrm flipV="1">
              <a:off x="4084638" y="3687763"/>
              <a:ext cx="304800" cy="304800"/>
            </a:xfrm>
            <a:prstGeom prst="line">
              <a:avLst/>
            </a:prstGeom>
            <a:noFill/>
            <a:ln w="38100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 flipH="1">
              <a:off x="4191000" y="3962400"/>
              <a:ext cx="381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2" name="Text Box 21"/>
            <p:cNvSpPr txBox="1">
              <a:spLocks noChangeArrowheads="1"/>
            </p:cNvSpPr>
            <p:nvPr/>
          </p:nvSpPr>
          <p:spPr bwMode="auto">
            <a:xfrm>
              <a:off x="3749675" y="3952875"/>
              <a:ext cx="395288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en-US" sz="1200" b="1" dirty="0"/>
                <a:t>BS</a:t>
              </a:r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3609975" y="3663950"/>
              <a:ext cx="119063" cy="411163"/>
            </a:xfrm>
            <a:prstGeom prst="rect">
              <a:avLst/>
            </a:prstGeom>
            <a:solidFill>
              <a:srgbClr val="FEE8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7170" name="Picture 2" descr="\\citadel\petro\Tag Development\Gen 1.2 Data\G1p2 Polaris Data\Post-exposure measurements\l4w1c4_nir-swir_mm_100412a_0_0_wavelengthplot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22926" y="3542258"/>
            <a:ext cx="3736306" cy="300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 descr="IMG_1028.JPG - Windows Photo Viewer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607710" y="2112058"/>
            <a:ext cx="1342473" cy="1458762"/>
          </a:xfrm>
          <a:prstGeom prst="rect">
            <a:avLst/>
          </a:prstGeom>
        </p:spPr>
      </p:pic>
      <p:sp>
        <p:nvSpPr>
          <p:cNvPr id="27" name="Right Arrow 26"/>
          <p:cNvSpPr/>
          <p:nvPr/>
        </p:nvSpPr>
        <p:spPr bwMode="auto">
          <a:xfrm rot="3128186">
            <a:off x="5711151" y="3046926"/>
            <a:ext cx="760709" cy="3768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-97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560320" y="786884"/>
            <a:ext cx="2582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+mj-lt"/>
              </a:rPr>
              <a:t>Polaris MM </a:t>
            </a:r>
            <a:r>
              <a:rPr lang="en-US" sz="1800" dirty="0" err="1" smtClean="0">
                <a:latin typeface="+mj-lt"/>
              </a:rPr>
              <a:t>Polarimeter</a:t>
            </a:r>
            <a:endParaRPr lang="en-US" sz="1800" dirty="0">
              <a:latin typeface="+mj-lt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560867" y="3297191"/>
            <a:ext cx="20217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+mj-lt"/>
              </a:rPr>
              <a:t>Mueller Matrix Data </a:t>
            </a:r>
            <a:endParaRPr lang="en-US" sz="1600" dirty="0">
              <a:latin typeface="+mj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5A7B-7854-E145-92D9-B491DF4BAE2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605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3"/>
          <p:cNvSpPr txBox="1">
            <a:spLocks/>
          </p:cNvSpPr>
          <p:nvPr/>
        </p:nvSpPr>
        <p:spPr>
          <a:xfrm>
            <a:off x="161926" y="254561"/>
            <a:ext cx="8327168" cy="420688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102E54"/>
                </a:solidFill>
                <a:latin typeface="Calibri"/>
                <a:ea typeface="ＭＳ Ｐゴシック" charset="-128"/>
                <a:cs typeface="Calibri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102E54"/>
                </a:solidFill>
                <a:latin typeface="Calibri" charset="0"/>
                <a:ea typeface="ＭＳ Ｐゴシック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102E54"/>
                </a:solidFill>
                <a:latin typeface="Calibri" charset="0"/>
                <a:ea typeface="ＭＳ Ｐゴシック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102E54"/>
                </a:solidFill>
                <a:latin typeface="Calibri" charset="0"/>
                <a:ea typeface="ＭＳ Ｐゴシック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102E54"/>
                </a:solidFill>
                <a:latin typeface="Calibri" charset="0"/>
                <a:ea typeface="ＭＳ Ｐゴシック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2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2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2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2" charset="0"/>
              </a:defRPr>
            </a:lvl9pPr>
          </a:lstStyle>
          <a:p>
            <a:pPr defTabSz="914400"/>
            <a:r>
              <a:rPr lang="en-US" kern="0" dirty="0" smtClean="0"/>
              <a:t>SWIR Linear Stokes </a:t>
            </a:r>
            <a:r>
              <a:rPr lang="en-US" kern="0" dirty="0" err="1" smtClean="0"/>
              <a:t>Polarimeter</a:t>
            </a:r>
            <a:endParaRPr lang="en-US" kern="0" dirty="0"/>
          </a:p>
        </p:txBody>
      </p:sp>
      <p:sp>
        <p:nvSpPr>
          <p:cNvPr id="31" name="Content Placeholder 4"/>
          <p:cNvSpPr txBox="1">
            <a:spLocks/>
          </p:cNvSpPr>
          <p:nvPr/>
        </p:nvSpPr>
        <p:spPr>
          <a:xfrm>
            <a:off x="120877" y="973777"/>
            <a:ext cx="8850596" cy="226674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02E54"/>
              </a:buClr>
              <a:buFont typeface="Wingdings" pitchFamily="-111" charset="2"/>
              <a:buChar char="§"/>
              <a:defRPr sz="2400">
                <a:solidFill>
                  <a:schemeClr val="tx1"/>
                </a:solidFill>
                <a:latin typeface="Calibri"/>
                <a:ea typeface="ＭＳ Ｐゴシック" charset="-128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Wingdings" pitchFamily="-111" charset="2"/>
              <a:buChar char="§"/>
              <a:defRPr sz="2000">
                <a:solidFill>
                  <a:schemeClr val="tx1"/>
                </a:solidFill>
                <a:latin typeface="Calibri"/>
                <a:ea typeface="ＭＳ Ｐゴシック" pitchFamily="-112" charset="-128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E8C78"/>
              </a:buClr>
              <a:buFont typeface="Wingdings" pitchFamily="-111" charset="2"/>
              <a:buChar char="§"/>
              <a:defRPr>
                <a:solidFill>
                  <a:schemeClr val="tx1"/>
                </a:solidFill>
                <a:latin typeface="Calibri"/>
                <a:ea typeface="ＭＳ Ｐゴシック" pitchFamily="-112" charset="-128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Calibri"/>
                <a:ea typeface="ＭＳ Ｐゴシック" pitchFamily="-112" charset="-128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/>
                <a:ea typeface="ＭＳ Ｐゴシック" pitchFamily="-112" charset="-128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9pPr>
          </a:lstStyle>
          <a:p>
            <a:pPr defTabSz="914400"/>
            <a:r>
              <a:rPr lang="en-US" kern="0" dirty="0"/>
              <a:t>Rotating polarizer </a:t>
            </a:r>
            <a:r>
              <a:rPr lang="en-US" kern="0" dirty="0" smtClean="0"/>
              <a:t>polarimeter characterizes the degree of linear polarization (DOLP) reflected off the tags in the SWIR. </a:t>
            </a:r>
          </a:p>
          <a:p>
            <a:pPr lvl="1" defTabSz="914400"/>
            <a:r>
              <a:rPr lang="en-US" sz="1800" kern="0" dirty="0" smtClean="0"/>
              <a:t>QTH 50 W collimated light source.</a:t>
            </a:r>
          </a:p>
          <a:p>
            <a:pPr lvl="1" defTabSz="914400"/>
            <a:r>
              <a:rPr lang="en-US" sz="1800" kern="0" dirty="0" smtClean="0"/>
              <a:t>100 nm spectral filters centered at </a:t>
            </a:r>
            <a:r>
              <a:rPr lang="el-GR" sz="1800" kern="0" dirty="0" smtClean="0"/>
              <a:t>λ</a:t>
            </a:r>
            <a:r>
              <a:rPr lang="en-US" sz="1800" kern="0" dirty="0" smtClean="0"/>
              <a:t> = 2.14, 2.20, and 2.36 </a:t>
            </a:r>
            <a:r>
              <a:rPr lang="el-GR" sz="1800" kern="0" dirty="0" smtClean="0"/>
              <a:t>μ</a:t>
            </a:r>
            <a:r>
              <a:rPr lang="en-US" sz="1800" kern="0" dirty="0" smtClean="0"/>
              <a:t>m.</a:t>
            </a:r>
          </a:p>
          <a:p>
            <a:pPr lvl="1" defTabSz="914400"/>
            <a:r>
              <a:rPr lang="en-US" sz="1800" kern="0" dirty="0" smtClean="0"/>
              <a:t>FLIR </a:t>
            </a:r>
            <a:r>
              <a:rPr lang="en-US" sz="1800" kern="0" dirty="0" err="1" smtClean="0"/>
              <a:t>InSb</a:t>
            </a:r>
            <a:r>
              <a:rPr lang="en-US" sz="1800" kern="0" dirty="0" smtClean="0"/>
              <a:t> imaging camera with 50 mm objective.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4044036" y="4348298"/>
            <a:ext cx="3986652" cy="0"/>
          </a:xfrm>
          <a:prstGeom prst="line">
            <a:avLst/>
          </a:prstGeom>
          <a:ln w="127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3998875" y="3995403"/>
            <a:ext cx="1094600" cy="7081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 rot="589340">
            <a:off x="4419655" y="3042825"/>
            <a:ext cx="681705" cy="7081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5093475" y="3464097"/>
            <a:ext cx="2937212" cy="884201"/>
          </a:xfrm>
          <a:prstGeom prst="line">
            <a:avLst/>
          </a:prstGeom>
          <a:ln w="127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950826" y="3897159"/>
            <a:ext cx="3123175" cy="451139"/>
          </a:xfrm>
          <a:prstGeom prst="line">
            <a:avLst/>
          </a:prstGeom>
          <a:ln w="12700">
            <a:solidFill>
              <a:schemeClr val="tx2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 rot="600000">
            <a:off x="8029198" y="4007976"/>
            <a:ext cx="89604" cy="7081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0" name="Text Box 7"/>
          <p:cNvSpPr txBox="1"/>
          <p:nvPr/>
        </p:nvSpPr>
        <p:spPr>
          <a:xfrm>
            <a:off x="4481302" y="3139147"/>
            <a:ext cx="555543" cy="442493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just">
              <a:spcBef>
                <a:spcPts val="0"/>
              </a:spcBef>
              <a:spcAft>
                <a:spcPts val="600"/>
              </a:spcAft>
            </a:pPr>
            <a:r>
              <a:rPr lang="en-US" sz="1100" b="1" dirty="0" smtClean="0">
                <a:solidFill>
                  <a:srgbClr val="B6DDE8"/>
                </a:solidFill>
                <a:effectLst/>
                <a:latin typeface="Times New Roman"/>
                <a:ea typeface="Calibri"/>
                <a:cs typeface="Times New Roman"/>
              </a:rPr>
              <a:t>QTH </a:t>
            </a:r>
          </a:p>
          <a:p>
            <a:pPr marL="0" marR="0" algn="just">
              <a:spcBef>
                <a:spcPts val="0"/>
              </a:spcBef>
              <a:spcAft>
                <a:spcPts val="600"/>
              </a:spcAft>
            </a:pPr>
            <a:r>
              <a:rPr lang="en-US" sz="1100" b="1" dirty="0" smtClean="0">
                <a:solidFill>
                  <a:srgbClr val="B6DDE8"/>
                </a:solidFill>
                <a:effectLst/>
                <a:latin typeface="Times New Roman"/>
                <a:ea typeface="Calibri"/>
                <a:cs typeface="Times New Roman"/>
              </a:rPr>
              <a:t>lamp</a:t>
            </a:r>
            <a:endParaRPr lang="en-US" sz="1100" dirty="0">
              <a:effectLst/>
              <a:latin typeface="Times New Roman"/>
              <a:ea typeface="Calibri"/>
              <a:cs typeface="Times New Roman"/>
            </a:endParaRPr>
          </a:p>
        </p:txBody>
      </p:sp>
      <p:sp>
        <p:nvSpPr>
          <p:cNvPr id="11" name="Text Box 8"/>
          <p:cNvSpPr txBox="1"/>
          <p:nvPr/>
        </p:nvSpPr>
        <p:spPr>
          <a:xfrm>
            <a:off x="4153352" y="4084653"/>
            <a:ext cx="785646" cy="546244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100" b="1" dirty="0" err="1" smtClean="0">
                <a:solidFill>
                  <a:srgbClr val="B6DDE8"/>
                </a:solidFill>
                <a:latin typeface="Times New Roman"/>
                <a:ea typeface="Calibri"/>
                <a:cs typeface="Times New Roman"/>
              </a:rPr>
              <a:t>InSb</a:t>
            </a:r>
            <a:r>
              <a:rPr lang="en-US" sz="1100" b="1" dirty="0" smtClean="0">
                <a:solidFill>
                  <a:srgbClr val="B6DDE8"/>
                </a:solidFill>
                <a:latin typeface="Times New Roman"/>
                <a:ea typeface="Calibri"/>
                <a:cs typeface="Times New Roman"/>
              </a:rPr>
              <a:t> c</a:t>
            </a:r>
            <a:r>
              <a:rPr lang="en-US" sz="1100" b="1" dirty="0" smtClean="0">
                <a:solidFill>
                  <a:srgbClr val="B6DDE8"/>
                </a:solidFill>
                <a:effectLst/>
                <a:latin typeface="Times New Roman"/>
                <a:ea typeface="Calibri"/>
                <a:cs typeface="Times New Roman"/>
              </a:rPr>
              <a:t>amera </a:t>
            </a:r>
          </a:p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100" b="1" dirty="0" smtClean="0">
                <a:solidFill>
                  <a:srgbClr val="B6DDE8"/>
                </a:solidFill>
                <a:effectLst/>
                <a:latin typeface="Times New Roman"/>
                <a:ea typeface="Calibri"/>
                <a:cs typeface="Times New Roman"/>
              </a:rPr>
              <a:t>+ spectral filters</a:t>
            </a:r>
            <a:endParaRPr lang="en-US" sz="1100" dirty="0">
              <a:effectLst/>
              <a:latin typeface="Times New Roman"/>
              <a:ea typeface="Calibri"/>
              <a:cs typeface="Times New Roman"/>
            </a:endParaRPr>
          </a:p>
        </p:txBody>
      </p:sp>
      <p:sp>
        <p:nvSpPr>
          <p:cNvPr id="12" name="Text Box 9"/>
          <p:cNvSpPr txBox="1"/>
          <p:nvPr/>
        </p:nvSpPr>
        <p:spPr>
          <a:xfrm>
            <a:off x="7874052" y="3803930"/>
            <a:ext cx="1230081" cy="442493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000" b="1" dirty="0" smtClean="0">
                <a:effectLst/>
                <a:latin typeface="Times New Roman"/>
                <a:ea typeface="Calibri"/>
                <a:cs typeface="Times New Roman"/>
              </a:rPr>
              <a:t>Mounted Tag</a:t>
            </a:r>
          </a:p>
          <a:p>
            <a:pPr marL="0" marR="0" algn="ctr">
              <a:spcBef>
                <a:spcPts val="0"/>
              </a:spcBef>
              <a:spcAft>
                <a:spcPts val="600"/>
              </a:spcAft>
            </a:pPr>
            <a:r>
              <a:rPr lang="en-US" sz="1000" b="1" dirty="0" smtClean="0">
                <a:latin typeface="Times New Roman"/>
                <a:ea typeface="Calibri"/>
                <a:cs typeface="Times New Roman"/>
              </a:rPr>
              <a:t>DUT</a:t>
            </a:r>
            <a:endParaRPr lang="en-US" sz="1000" dirty="0">
              <a:effectLst/>
              <a:latin typeface="Times New Roman"/>
              <a:ea typeface="Calibri"/>
              <a:cs typeface="Times New Roman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152972" y="3995403"/>
            <a:ext cx="93905" cy="70814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379083" y="3999333"/>
            <a:ext cx="93905" cy="7081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596812" y="4005232"/>
            <a:ext cx="93905" cy="70814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3" name="Text Box 21"/>
          <p:cNvSpPr txBox="1"/>
          <p:nvPr/>
        </p:nvSpPr>
        <p:spPr>
          <a:xfrm>
            <a:off x="6478925" y="4923878"/>
            <a:ext cx="2476849" cy="692821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just">
              <a:spcBef>
                <a:spcPts val="0"/>
              </a:spcBef>
              <a:spcAft>
                <a:spcPts val="600"/>
              </a:spcAft>
            </a:pPr>
            <a:r>
              <a:rPr lang="en-US" sz="1100" b="1" dirty="0" smtClean="0">
                <a:latin typeface="Times New Roman"/>
                <a:ea typeface="Calibri"/>
                <a:cs typeface="Times New Roman"/>
              </a:rPr>
              <a:t>A: Analyzer  ND: OD2 filter</a:t>
            </a:r>
          </a:p>
          <a:p>
            <a:pPr marL="0" marR="0" algn="just">
              <a:spcBef>
                <a:spcPts val="0"/>
              </a:spcBef>
              <a:spcAft>
                <a:spcPts val="600"/>
              </a:spcAft>
            </a:pPr>
            <a:r>
              <a:rPr lang="en-US" sz="1100" b="1" dirty="0" smtClean="0">
                <a:latin typeface="Times New Roman"/>
                <a:ea typeface="Calibri"/>
                <a:cs typeface="Times New Roman"/>
              </a:rPr>
              <a:t>G: Generator (removed for tag and offset measurements)</a:t>
            </a:r>
            <a:endParaRPr lang="en-US" sz="1100" b="1" dirty="0" smtClean="0">
              <a:effectLst/>
              <a:latin typeface="Times New Roman"/>
              <a:ea typeface="Calibri"/>
              <a:cs typeface="Times New Roman"/>
            </a:endParaRPr>
          </a:p>
        </p:txBody>
      </p:sp>
      <p:sp>
        <p:nvSpPr>
          <p:cNvPr id="24" name="Text Box 22"/>
          <p:cNvSpPr txBox="1"/>
          <p:nvPr/>
        </p:nvSpPr>
        <p:spPr>
          <a:xfrm>
            <a:off x="5422368" y="4689786"/>
            <a:ext cx="457337" cy="816608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100" b="1" dirty="0" smtClean="0">
                <a:effectLst/>
                <a:latin typeface="Times New Roman"/>
                <a:ea typeface="Calibri"/>
                <a:cs typeface="Times New Roman"/>
              </a:rPr>
              <a:t>G</a:t>
            </a:r>
            <a:endParaRPr lang="en-US" sz="1100" dirty="0">
              <a:effectLst/>
              <a:latin typeface="Times New Roman"/>
              <a:ea typeface="Calibri"/>
              <a:cs typeface="Times New Roman"/>
            </a:endParaRPr>
          </a:p>
        </p:txBody>
      </p:sp>
      <p:sp>
        <p:nvSpPr>
          <p:cNvPr id="25" name="Text Box 23"/>
          <p:cNvSpPr txBox="1"/>
          <p:nvPr/>
        </p:nvSpPr>
        <p:spPr>
          <a:xfrm>
            <a:off x="5245340" y="4694773"/>
            <a:ext cx="362260" cy="816608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100" b="1" dirty="0" smtClean="0">
                <a:latin typeface="Times New Roman"/>
                <a:ea typeface="Calibri"/>
                <a:cs typeface="Times New Roman"/>
              </a:rPr>
              <a:t>N</a:t>
            </a:r>
            <a:r>
              <a:rPr lang="en-US" sz="1100" b="1" dirty="0" smtClean="0">
                <a:effectLst/>
                <a:latin typeface="Times New Roman"/>
                <a:ea typeface="Calibri"/>
                <a:cs typeface="Times New Roman"/>
              </a:rPr>
              <a:t>D</a:t>
            </a:r>
            <a:endParaRPr lang="en-US" sz="1100" dirty="0">
              <a:effectLst/>
              <a:latin typeface="Times New Roman"/>
              <a:ea typeface="Calibri"/>
              <a:cs typeface="Times New Roman"/>
            </a:endParaRPr>
          </a:p>
        </p:txBody>
      </p:sp>
      <p:pic>
        <p:nvPicPr>
          <p:cNvPr id="32" name="Picture 31" descr="IMG_1028.JPG - Windows Photo Viewer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7763828" y="2746964"/>
            <a:ext cx="987204" cy="978370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161926" y="3218660"/>
            <a:ext cx="3471924" cy="3236384"/>
            <a:chOff x="161926" y="3218660"/>
            <a:chExt cx="3471924" cy="3236384"/>
          </a:xfrm>
        </p:grpSpPr>
        <p:pic>
          <p:nvPicPr>
            <p:cNvPr id="17" name="Picture 16" descr="IMG_1123.JPG - Windows Photo Viewer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61926" y="3218660"/>
              <a:ext cx="3471924" cy="3120098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2054431" y="3584617"/>
              <a:ext cx="5985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FFFF00"/>
                  </a:solidFill>
                </a:rPr>
                <a:t>QTH</a:t>
              </a:r>
              <a:endParaRPr lang="en-US" b="1" dirty="0">
                <a:solidFill>
                  <a:srgbClr val="FFFF00"/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652993" y="5902699"/>
              <a:ext cx="5950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DUT</a:t>
              </a:r>
              <a:endParaRPr lang="en-US" b="1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70637" y="4420057"/>
              <a:ext cx="13114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 smtClean="0">
                  <a:solidFill>
                    <a:srgbClr val="FFFF00"/>
                  </a:solidFill>
                </a:rPr>
                <a:t>Polarimeter</a:t>
              </a:r>
              <a:endParaRPr lang="en-US" b="1" dirty="0">
                <a:solidFill>
                  <a:srgbClr val="FFFF00"/>
                </a:solidFill>
              </a:endParaRPr>
            </a:p>
          </p:txBody>
        </p:sp>
        <p:cxnSp>
          <p:nvCxnSpPr>
            <p:cNvPr id="19" name="Straight Arrow Connector 18"/>
            <p:cNvCxnSpPr/>
            <p:nvPr/>
          </p:nvCxnSpPr>
          <p:spPr>
            <a:xfrm>
              <a:off x="348712" y="4559500"/>
              <a:ext cx="1705719" cy="1895544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1410346" y="5543510"/>
              <a:ext cx="75854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chemeClr val="accent1"/>
                  </a:solidFill>
                </a:rPr>
                <a:t>0.75 m</a:t>
              </a:r>
              <a:endParaRPr lang="en-US" b="1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35" name="Text Box 23"/>
          <p:cNvSpPr txBox="1"/>
          <p:nvPr/>
        </p:nvSpPr>
        <p:spPr>
          <a:xfrm>
            <a:off x="5013095" y="4694773"/>
            <a:ext cx="362260" cy="816608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100" b="1" dirty="0" smtClean="0">
                <a:effectLst/>
                <a:latin typeface="Times New Roman"/>
                <a:ea typeface="Calibri"/>
                <a:cs typeface="Times New Roman"/>
              </a:rPr>
              <a:t>A</a:t>
            </a:r>
            <a:endParaRPr lang="en-US" sz="1100" dirty="0">
              <a:effectLst/>
              <a:latin typeface="Times New Roman"/>
              <a:ea typeface="Calibri"/>
              <a:cs typeface="Times New Roman"/>
            </a:endParaRPr>
          </a:p>
        </p:txBody>
      </p:sp>
      <p:sp>
        <p:nvSpPr>
          <p:cNvPr id="36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7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196827"/>
              </p:ext>
            </p:extLst>
          </p:nvPr>
        </p:nvGraphicFramePr>
        <p:xfrm>
          <a:off x="5757191" y="2654062"/>
          <a:ext cx="1609779" cy="11020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r:id="rId5" imgW="1231366" imgH="850531" progId="Equation.DSMT4">
                  <p:embed/>
                </p:oleObj>
              </mc:Choice>
              <mc:Fallback>
                <p:oleObj r:id="rId5" imgW="1231366" imgH="85053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7191" y="2654062"/>
                        <a:ext cx="1609779" cy="110207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5227964"/>
              </p:ext>
            </p:extLst>
          </p:nvPr>
        </p:nvGraphicFramePr>
        <p:xfrm>
          <a:off x="4156850" y="5098090"/>
          <a:ext cx="187325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r:id="rId7" imgW="1104900" imgH="457200" progId="Equation.DSMT4">
                  <p:embed/>
                </p:oleObj>
              </mc:Choice>
              <mc:Fallback>
                <p:oleObj r:id="rId7" imgW="110490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6850" y="5098090"/>
                        <a:ext cx="1873250" cy="792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5A7B-7854-E145-92D9-B491DF4BAE2D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715794"/>
              </p:ext>
            </p:extLst>
          </p:nvPr>
        </p:nvGraphicFramePr>
        <p:xfrm>
          <a:off x="4296887" y="5945058"/>
          <a:ext cx="37338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Equation" r:id="rId9" imgW="2286000" imgH="241200" progId="Equation.DSMT4">
                  <p:embed/>
                </p:oleObj>
              </mc:Choice>
              <mc:Fallback>
                <p:oleObj name="Equation" r:id="rId9" imgW="2286000" imgH="2412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6887" y="5945058"/>
                        <a:ext cx="37338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8759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4404" y="0"/>
            <a:ext cx="8229600" cy="991675"/>
          </a:xfrm>
        </p:spPr>
        <p:txBody>
          <a:bodyPr/>
          <a:lstStyle/>
          <a:p>
            <a:r>
              <a:rPr lang="en-US" dirty="0" smtClean="0"/>
              <a:t>Optimizing Tag Production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403282"/>
            <a:ext cx="4881966" cy="4847424"/>
          </a:xfrm>
        </p:spPr>
        <p:txBody>
          <a:bodyPr/>
          <a:lstStyle/>
          <a:p>
            <a:r>
              <a:rPr lang="en-US" sz="2000" dirty="0"/>
              <a:t>Material behavior before and after HF exposure is being characterized using several techniques. </a:t>
            </a:r>
            <a:endParaRPr lang="en-US" sz="2000" dirty="0" smtClean="0"/>
          </a:p>
          <a:p>
            <a:pPr lvl="1"/>
            <a:r>
              <a:rPr lang="en-US" sz="1600" dirty="0" err="1" smtClean="0"/>
              <a:t>Ellipsometry</a:t>
            </a:r>
            <a:endParaRPr lang="en-US" sz="1600" dirty="0"/>
          </a:p>
          <a:p>
            <a:pPr lvl="1"/>
            <a:r>
              <a:rPr lang="en-US" sz="1600" dirty="0"/>
              <a:t>X-Ray Diffraction, Raman Spectroscopy</a:t>
            </a:r>
          </a:p>
          <a:p>
            <a:pPr lvl="1"/>
            <a:r>
              <a:rPr lang="en-US" sz="1600" dirty="0" smtClean="0"/>
              <a:t>Interferometry, AFM</a:t>
            </a:r>
          </a:p>
          <a:p>
            <a:r>
              <a:rPr lang="en-US" sz="2000" dirty="0" smtClean="0"/>
              <a:t>Amorphous TiO2 is most sensitive to HF</a:t>
            </a:r>
          </a:p>
          <a:p>
            <a:pPr lvl="1"/>
            <a:r>
              <a:rPr lang="en-US" sz="1600" dirty="0"/>
              <a:t>Thickness variation being modeled and tested.</a:t>
            </a:r>
          </a:p>
          <a:p>
            <a:pPr lvl="1"/>
            <a:r>
              <a:rPr lang="en-US" sz="1600" dirty="0" smtClean="0"/>
              <a:t>Lower </a:t>
            </a:r>
            <a:r>
              <a:rPr lang="en-US" sz="1600" dirty="0"/>
              <a:t>bound of sensitivity </a:t>
            </a:r>
            <a:r>
              <a:rPr lang="en-US" sz="1600" dirty="0" smtClean="0"/>
              <a:t>currently &gt;1 </a:t>
            </a:r>
            <a:r>
              <a:rPr lang="en-US" sz="1600" dirty="0"/>
              <a:t>ppm for 30 </a:t>
            </a:r>
            <a:r>
              <a:rPr lang="en-US" sz="1600" dirty="0" smtClean="0"/>
              <a:t>days.</a:t>
            </a:r>
          </a:p>
          <a:p>
            <a:r>
              <a:rPr lang="en-US" sz="2000" dirty="0" smtClean="0"/>
              <a:t>Selectivity experiments being conducted.</a:t>
            </a:r>
          </a:p>
          <a:p>
            <a:pPr lvl="1"/>
            <a:r>
              <a:rPr lang="en-US" sz="1600" dirty="0" smtClean="0"/>
              <a:t>Tests with other acid vapors (</a:t>
            </a:r>
            <a:r>
              <a:rPr lang="en-US" sz="1600" dirty="0" err="1" smtClean="0"/>
              <a:t>HCl</a:t>
            </a:r>
            <a:r>
              <a:rPr lang="en-US" sz="1600" dirty="0" smtClean="0"/>
              <a:t> and HNO</a:t>
            </a:r>
            <a:r>
              <a:rPr lang="en-US" sz="1600" baseline="-25000" dirty="0" smtClean="0"/>
              <a:t>3</a:t>
            </a:r>
            <a:r>
              <a:rPr lang="en-US" sz="1600" dirty="0" smtClean="0"/>
              <a:t>) indicate little to no change in polarization state.</a:t>
            </a:r>
          </a:p>
          <a:p>
            <a:pPr lvl="1"/>
            <a:endParaRPr lang="en-US" sz="1800" dirty="0" smtClean="0"/>
          </a:p>
        </p:txBody>
      </p:sp>
      <p:pic>
        <p:nvPicPr>
          <p:cNvPr id="5" name="Content Placeholder 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339166" y="753170"/>
            <a:ext cx="3647014" cy="2286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53279" y="2898592"/>
            <a:ext cx="2230015" cy="185680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67058" y="2897572"/>
            <a:ext cx="2231257" cy="18578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41797" y="4938088"/>
            <a:ext cx="1097010" cy="103838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48772" y="4958048"/>
            <a:ext cx="1103816" cy="10383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47110" y="4958048"/>
            <a:ext cx="1109006" cy="10383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41797" y="6024146"/>
            <a:ext cx="10599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unexposed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6648157" y="6036358"/>
            <a:ext cx="8611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exposed</a:t>
            </a:r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7971046" y="6036358"/>
            <a:ext cx="8611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exposed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5787763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Tag Sensitivity Results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2537"/>
            <a:ext cx="8229600" cy="4847424"/>
          </a:xfrm>
        </p:spPr>
        <p:txBody>
          <a:bodyPr/>
          <a:lstStyle/>
          <a:p>
            <a:r>
              <a:rPr lang="en-US" sz="2000" dirty="0" smtClean="0"/>
              <a:t>30 ppm exposure for 24 hours, ~25% RH</a:t>
            </a:r>
          </a:p>
          <a:p>
            <a:r>
              <a:rPr lang="en-US" sz="2000" dirty="0" smtClean="0"/>
              <a:t>Unexposed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5A7B-7854-E145-92D9-B491DF4BAE2D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7" y="1555750"/>
            <a:ext cx="6400800" cy="4799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28" r="5735"/>
          <a:stretch/>
        </p:blipFill>
        <p:spPr bwMode="auto">
          <a:xfrm>
            <a:off x="6092824" y="2035472"/>
            <a:ext cx="790575" cy="3840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623448" y="1568450"/>
            <a:ext cx="23028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Unexposed DOLP = 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426068" y="2160110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0.16 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426067" y="3571992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0.05 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426066" y="5076942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0.29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027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200" y="852536"/>
            <a:ext cx="8229600" cy="5586363"/>
          </a:xfrm>
        </p:spPr>
        <p:txBody>
          <a:bodyPr/>
          <a:lstStyle/>
          <a:p>
            <a:r>
              <a:rPr lang="en-US" sz="2000" dirty="0" smtClean="0"/>
              <a:t>30 ppm exposure for 24 hours, ~25% RH</a:t>
            </a:r>
          </a:p>
          <a:p>
            <a:r>
              <a:rPr lang="en-US" sz="2000" dirty="0" smtClean="0"/>
              <a:t>Exposed</a:t>
            </a:r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>
              <a:solidFill>
                <a:srgbClr val="FF0000"/>
              </a:solidFill>
            </a:endParaRPr>
          </a:p>
          <a:p>
            <a:r>
              <a:rPr lang="en-US" sz="2000" dirty="0" smtClean="0">
                <a:solidFill>
                  <a:schemeClr val="accent6"/>
                </a:solidFill>
              </a:rPr>
              <a:t>Latest results: 4/5 tags tested had a </a:t>
            </a:r>
            <a:r>
              <a:rPr lang="el-GR" sz="2000" dirty="0" smtClean="0">
                <a:solidFill>
                  <a:schemeClr val="accent6"/>
                </a:solidFill>
              </a:rPr>
              <a:t>Δ</a:t>
            </a:r>
            <a:r>
              <a:rPr lang="en-US" sz="2000" dirty="0" smtClean="0">
                <a:solidFill>
                  <a:schemeClr val="accent6"/>
                </a:solidFill>
              </a:rPr>
              <a:t>DOLP &gt;= 0.04 at </a:t>
            </a:r>
            <a:r>
              <a:rPr lang="el-GR" sz="2000" dirty="0" smtClean="0">
                <a:solidFill>
                  <a:schemeClr val="accent6"/>
                </a:solidFill>
              </a:rPr>
              <a:t>λ</a:t>
            </a:r>
            <a:r>
              <a:rPr lang="en-US" sz="2000" dirty="0" smtClean="0">
                <a:solidFill>
                  <a:schemeClr val="accent6"/>
                </a:solidFill>
              </a:rPr>
              <a:t> = 2.14 </a:t>
            </a:r>
            <a:r>
              <a:rPr lang="el-GR" sz="2000" dirty="0" smtClean="0">
                <a:solidFill>
                  <a:schemeClr val="accent6"/>
                </a:solidFill>
              </a:rPr>
              <a:t>μ</a:t>
            </a:r>
            <a:r>
              <a:rPr lang="en-US" sz="2000" dirty="0" smtClean="0">
                <a:solidFill>
                  <a:schemeClr val="accent6"/>
                </a:solidFill>
              </a:rPr>
              <a:t>m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758100" y="1568450"/>
            <a:ext cx="2033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E</a:t>
            </a:r>
            <a:r>
              <a:rPr lang="en-US" dirty="0" smtClean="0"/>
              <a:t>xposed DOLP = 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7" y="1555750"/>
            <a:ext cx="6400800" cy="4799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Tag Sensitivity Results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5A7B-7854-E145-92D9-B491DF4BAE2D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28" r="5735"/>
          <a:stretch/>
        </p:blipFill>
        <p:spPr bwMode="auto">
          <a:xfrm>
            <a:off x="6092824" y="2035472"/>
            <a:ext cx="790575" cy="3840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914134" y="2160110"/>
            <a:ext cx="17214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0.27</a:t>
            </a:r>
          </a:p>
          <a:p>
            <a:pPr algn="ctr"/>
            <a:r>
              <a:rPr lang="en-US" dirty="0" smtClean="0"/>
              <a:t>ΔDOLP = 0.11 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905572" y="3571992"/>
            <a:ext cx="17386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0.09</a:t>
            </a:r>
          </a:p>
          <a:p>
            <a:pPr algn="ctr"/>
            <a:r>
              <a:rPr lang="en-US" dirty="0"/>
              <a:t>ΔDOLP = </a:t>
            </a:r>
            <a:r>
              <a:rPr lang="en-US" dirty="0" smtClean="0"/>
              <a:t>0.04 </a:t>
            </a:r>
            <a:endParaRPr lang="en-US" dirty="0"/>
          </a:p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35038" y="5076942"/>
            <a:ext cx="18796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0.27</a:t>
            </a:r>
          </a:p>
          <a:p>
            <a:pPr algn="ctr"/>
            <a:r>
              <a:rPr lang="en-US" dirty="0"/>
              <a:t>ΔDOLP = </a:t>
            </a:r>
            <a:r>
              <a:rPr lang="en-US" dirty="0" smtClean="0"/>
              <a:t>-0.02 </a:t>
            </a:r>
            <a:endParaRPr lang="en-US" dirty="0"/>
          </a:p>
          <a:p>
            <a:pPr algn="ctr"/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0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200" y="852536"/>
            <a:ext cx="8229600" cy="5586363"/>
          </a:xfrm>
        </p:spPr>
        <p:txBody>
          <a:bodyPr/>
          <a:lstStyle/>
          <a:p>
            <a:r>
              <a:rPr lang="en-US" sz="2000" dirty="0" smtClean="0"/>
              <a:t>Change in DOLP map, exposed vs. unexposed</a:t>
            </a:r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000" dirty="0" smtClean="0">
              <a:solidFill>
                <a:schemeClr val="accent6"/>
              </a:solidFill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758100" y="1568450"/>
            <a:ext cx="2033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E</a:t>
            </a:r>
            <a:r>
              <a:rPr lang="en-US" dirty="0" smtClean="0"/>
              <a:t>xposed DOLP =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Tag Sensitivity Results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5A7B-7854-E145-92D9-B491DF4BAE2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914134" y="2160110"/>
            <a:ext cx="17214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0.27</a:t>
            </a:r>
          </a:p>
          <a:p>
            <a:pPr algn="ctr"/>
            <a:r>
              <a:rPr lang="en-US" dirty="0" smtClean="0"/>
              <a:t>ΔDOLP = 0.11 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905572" y="3571992"/>
            <a:ext cx="17386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0.09</a:t>
            </a:r>
          </a:p>
          <a:p>
            <a:pPr algn="ctr"/>
            <a:r>
              <a:rPr lang="en-US" dirty="0"/>
              <a:t>ΔDOLP = </a:t>
            </a:r>
            <a:r>
              <a:rPr lang="en-US" dirty="0" smtClean="0"/>
              <a:t>0.04 </a:t>
            </a:r>
            <a:endParaRPr lang="en-US" dirty="0"/>
          </a:p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93" b="33206"/>
          <a:stretch/>
        </p:blipFill>
        <p:spPr bwMode="auto">
          <a:xfrm>
            <a:off x="0" y="4495322"/>
            <a:ext cx="6400800" cy="1574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28" r="6354"/>
          <a:stretch/>
        </p:blipFill>
        <p:spPr bwMode="auto">
          <a:xfrm>
            <a:off x="5922774" y="4395517"/>
            <a:ext cx="484397" cy="1642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9074391"/>
              </p:ext>
            </p:extLst>
          </p:nvPr>
        </p:nvGraphicFramePr>
        <p:xfrm>
          <a:off x="1647826" y="6069644"/>
          <a:ext cx="3734318" cy="3941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1" name="Equation" r:id="rId5" imgW="2286000" imgH="241200" progId="Equation.DSMT4">
                  <p:embed/>
                </p:oleObj>
              </mc:Choice>
              <mc:Fallback>
                <p:oleObj name="Equation" r:id="rId5" imgW="228600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47826" y="6069644"/>
                        <a:ext cx="3734318" cy="3941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/>
          <p:cNvSpPr txBox="1"/>
          <p:nvPr/>
        </p:nvSpPr>
        <p:spPr>
          <a:xfrm rot="16200000">
            <a:off x="97391" y="5013197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Δ</a:t>
            </a:r>
            <a:r>
              <a:rPr lang="en-US" dirty="0" smtClean="0"/>
              <a:t>DOLP</a:t>
            </a:r>
            <a:endParaRPr lang="en-US" dirty="0"/>
          </a:p>
        </p:txBody>
      </p:sp>
      <p:pic>
        <p:nvPicPr>
          <p:cNvPr id="4107" name="Picture 11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29" b="34643"/>
          <a:stretch/>
        </p:blipFill>
        <p:spPr bwMode="auto">
          <a:xfrm>
            <a:off x="0" y="1264760"/>
            <a:ext cx="6407171" cy="179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6835038" y="5076942"/>
            <a:ext cx="18796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0.27</a:t>
            </a:r>
          </a:p>
          <a:p>
            <a:pPr algn="ctr"/>
            <a:r>
              <a:rPr lang="en-US" dirty="0"/>
              <a:t>ΔDOLP = </a:t>
            </a:r>
            <a:r>
              <a:rPr lang="en-US" dirty="0" smtClean="0"/>
              <a:t>-0.02 </a:t>
            </a:r>
            <a:endParaRPr lang="en-US" dirty="0"/>
          </a:p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108" name="Picture 1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71" b="35260"/>
          <a:stretch/>
        </p:blipFill>
        <p:spPr bwMode="auto">
          <a:xfrm>
            <a:off x="-6371" y="2952749"/>
            <a:ext cx="6407171" cy="154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4"/>
          <p:cNvPicPr>
            <a:picLocks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28" r="5735"/>
          <a:stretch/>
        </p:blipFill>
        <p:spPr bwMode="auto">
          <a:xfrm>
            <a:off x="5922774" y="2896312"/>
            <a:ext cx="501131" cy="1667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4"/>
          <p:cNvPicPr>
            <a:picLocks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28" r="5735"/>
          <a:stretch/>
        </p:blipFill>
        <p:spPr bwMode="auto">
          <a:xfrm>
            <a:off x="5923931" y="1439782"/>
            <a:ext cx="501131" cy="1667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23"/>
          <p:cNvSpPr txBox="1"/>
          <p:nvPr/>
        </p:nvSpPr>
        <p:spPr>
          <a:xfrm rot="16200000">
            <a:off x="-34055" y="2088871"/>
            <a:ext cx="1229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DOLP</a:t>
            </a:r>
            <a:r>
              <a:rPr lang="en-US" baseline="-25000" dirty="0" err="1" smtClean="0"/>
              <a:t>unexp</a:t>
            </a:r>
            <a:endParaRPr lang="en-US" baseline="-25000" dirty="0"/>
          </a:p>
        </p:txBody>
      </p:sp>
      <p:sp>
        <p:nvSpPr>
          <p:cNvPr id="25" name="TextBox 24"/>
          <p:cNvSpPr txBox="1"/>
          <p:nvPr/>
        </p:nvSpPr>
        <p:spPr>
          <a:xfrm rot="16200000">
            <a:off x="50904" y="3573573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DOLP</a:t>
            </a:r>
            <a:r>
              <a:rPr lang="en-US" baseline="-25000" dirty="0" err="1" smtClean="0"/>
              <a:t>exp</a:t>
            </a: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192911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Polarimeter Prototype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947607"/>
            <a:ext cx="8229600" cy="4847424"/>
          </a:xfrm>
        </p:spPr>
        <p:txBody>
          <a:bodyPr/>
          <a:lstStyle/>
          <a:p>
            <a:r>
              <a:rPr lang="en-US" dirty="0" smtClean="0"/>
              <a:t>SWIR (</a:t>
            </a:r>
            <a:r>
              <a:rPr lang="el-GR" dirty="0" smtClean="0"/>
              <a:t>λ</a:t>
            </a:r>
            <a:r>
              <a:rPr lang="en-US" dirty="0" smtClean="0"/>
              <a:t>=2.1 – 2.4 </a:t>
            </a:r>
            <a:r>
              <a:rPr lang="el-GR" dirty="0" smtClean="0"/>
              <a:t>µ</a:t>
            </a:r>
            <a:r>
              <a:rPr lang="en-US" dirty="0" smtClean="0"/>
              <a:t>m) imaging </a:t>
            </a:r>
            <a:r>
              <a:rPr lang="en-US" dirty="0" err="1" smtClean="0"/>
              <a:t>polarimeter</a:t>
            </a:r>
            <a:r>
              <a:rPr lang="en-US" dirty="0" smtClean="0"/>
              <a:t> can be used to interrogate the dosimeter tags. </a:t>
            </a:r>
            <a:endParaRPr lang="en-US" dirty="0"/>
          </a:p>
          <a:p>
            <a:pPr lvl="1">
              <a:tabLst>
                <a:tab pos="1774825" algn="l"/>
              </a:tabLst>
            </a:pPr>
            <a:r>
              <a:rPr lang="en-US" dirty="0" smtClean="0"/>
              <a:t>Straightforward data products and processing, field portable, simple automated operation. </a:t>
            </a:r>
          </a:p>
          <a:p>
            <a:pPr lvl="1"/>
            <a:r>
              <a:rPr lang="en-US" dirty="0" smtClean="0"/>
              <a:t>Polarimeter is assembled and is currently being tested at SNL.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5A7B-7854-E145-92D9-B491DF4BAE2D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183" y="2809113"/>
            <a:ext cx="3881758" cy="2713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:\Users\jcjone\AppData\Local\Microsoft\Windows\Temporary Internet Files\Content.Outlook\0XB2DD1X\IMG_376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35772" y="2914941"/>
            <a:ext cx="2535530" cy="2083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47984" y="4366260"/>
            <a:ext cx="2598536" cy="19506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2647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 and 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effort demonstrates a </a:t>
            </a:r>
            <a:r>
              <a:rPr lang="en-US" dirty="0" err="1" smtClean="0"/>
              <a:t>polarimetric</a:t>
            </a:r>
            <a:r>
              <a:rPr lang="en-US" dirty="0" smtClean="0"/>
              <a:t> approach to monitoring for gases. </a:t>
            </a:r>
          </a:p>
          <a:p>
            <a:pPr lvl="1"/>
            <a:r>
              <a:rPr lang="en-US" dirty="0" smtClean="0"/>
              <a:t>Passive and persistent monitoring using an unconventional approach.</a:t>
            </a:r>
          </a:p>
          <a:p>
            <a:pPr lvl="1"/>
            <a:r>
              <a:rPr lang="en-US" dirty="0" smtClean="0"/>
              <a:t>Tags are simple and small and could be installed nearly anywhere. </a:t>
            </a:r>
          </a:p>
          <a:p>
            <a:pPr lvl="1"/>
            <a:r>
              <a:rPr lang="en-US" dirty="0" smtClean="0"/>
              <a:t>HF monitoring is the focus of this project, but could modify general approach for detecting other chemicals of interest. </a:t>
            </a:r>
            <a:endParaRPr lang="en-US" dirty="0"/>
          </a:p>
          <a:p>
            <a:r>
              <a:rPr lang="en-US" dirty="0" smtClean="0"/>
              <a:t>Future work will be focused on further optimization of the dosimeter tags and testing of the complete monitoring system.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5A7B-7854-E145-92D9-B491DF4BAE2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38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722313" y="4395788"/>
            <a:ext cx="7772400" cy="1500187"/>
          </a:xfrm>
        </p:spPr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5A7B-7854-E145-92D9-B491DF4BAE2D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269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SNL Technical Team: </a:t>
            </a:r>
            <a:r>
              <a:rPr lang="en-US" dirty="0" smtClean="0"/>
              <a:t>Leah Appelhans, Eric Couphos, Todd Embree, Patrick Finnegan, David Karelitz, Charles LaCasse, Ting Luk, Adoum Mahamat, Lee Massey, Anthony Tanbakuchi, Steven Vigil, Cody Washburn</a:t>
            </a:r>
          </a:p>
          <a:p>
            <a:endParaRPr lang="en-US" dirty="0" smtClean="0"/>
          </a:p>
          <a:p>
            <a:r>
              <a:rPr lang="en-US" i="1" dirty="0" smtClean="0"/>
              <a:t>Collaborators: </a:t>
            </a:r>
            <a:r>
              <a:rPr lang="en-US" dirty="0" smtClean="0"/>
              <a:t>Dennis Goldstein, Polaris Sensor Technologies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This work has been funded by DOE-NNSA/NA221, Victoria </a:t>
            </a:r>
            <a:r>
              <a:rPr lang="en-US" dirty="0" err="1" smtClean="0"/>
              <a:t>Franques</a:t>
            </a:r>
            <a:r>
              <a:rPr lang="en-US" dirty="0" smtClean="0"/>
              <a:t>, Program Manager.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5A7B-7854-E145-92D9-B491DF4BAE2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59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Motivation </a:t>
            </a:r>
          </a:p>
          <a:p>
            <a:r>
              <a:rPr lang="en-US" dirty="0" smtClean="0"/>
              <a:t>Approach</a:t>
            </a:r>
          </a:p>
          <a:p>
            <a:pPr lvl="1"/>
            <a:r>
              <a:rPr lang="en-US" dirty="0" smtClean="0"/>
              <a:t>Dosimeter Tag Development</a:t>
            </a:r>
          </a:p>
          <a:p>
            <a:pPr lvl="1"/>
            <a:r>
              <a:rPr lang="en-US" dirty="0" smtClean="0"/>
              <a:t>Dosimeter Tag Testing and Characterization</a:t>
            </a:r>
          </a:p>
          <a:p>
            <a:r>
              <a:rPr lang="en-US" dirty="0" smtClean="0"/>
              <a:t>Results</a:t>
            </a:r>
          </a:p>
          <a:p>
            <a:pPr lvl="1"/>
            <a:r>
              <a:rPr lang="en-US" dirty="0" smtClean="0"/>
              <a:t>Exposure Results</a:t>
            </a:r>
          </a:p>
          <a:p>
            <a:pPr lvl="1"/>
            <a:r>
              <a:rPr lang="en-US" dirty="0" smtClean="0"/>
              <a:t>Tag Sensitivity, Selectivity, and Optimization</a:t>
            </a:r>
          </a:p>
          <a:p>
            <a:r>
              <a:rPr lang="en-US" dirty="0" smtClean="0"/>
              <a:t>Conclusions and Future Work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5A7B-7854-E145-92D9-B491DF4BAE2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Formaldehye_Test_Ki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4720" y="1965227"/>
            <a:ext cx="1970680" cy="197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6196"/>
            <a:ext cx="8229600" cy="4967824"/>
          </a:xfrm>
        </p:spPr>
        <p:txBody>
          <a:bodyPr/>
          <a:lstStyle/>
          <a:p>
            <a:r>
              <a:rPr lang="en-US" dirty="0" smtClean="0"/>
              <a:t>There is a need for persistent, passive, and non-invasive monitoring systems for detecting hazardous chemical vapors. 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Hydrogen fluoride (HF) gas monitoring is the particular focus of this work. </a:t>
            </a:r>
          </a:p>
          <a:p>
            <a:pPr lvl="1"/>
            <a:r>
              <a:rPr lang="en-US" dirty="0" smtClean="0"/>
              <a:t>HF is the principal industrial source of fluorine. </a:t>
            </a:r>
          </a:p>
        </p:txBody>
      </p:sp>
      <p:pic>
        <p:nvPicPr>
          <p:cNvPr id="6" name="Picture 5" descr="general-flyer.pdf - Mozilla Firefox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58456" y="1876422"/>
            <a:ext cx="2335576" cy="21482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5A7B-7854-E145-92D9-B491DF4BAE2D}" type="slidenum">
              <a:rPr lang="en-US" smtClean="0"/>
              <a:pPr/>
              <a:t>4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444670" y="2647736"/>
            <a:ext cx="1833593" cy="2102514"/>
            <a:chOff x="457200" y="2269608"/>
            <a:chExt cx="1833593" cy="2102514"/>
          </a:xfrm>
        </p:grpSpPr>
        <p:pic>
          <p:nvPicPr>
            <p:cNvPr id="1026" name="Picture 2" descr="http://kemmed.com/toxic%20vapor%20monitors/images/lapel.g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2269608"/>
              <a:ext cx="1833593" cy="20710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637480" y="4095123"/>
              <a:ext cx="147303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i="1" dirty="0" smtClean="0"/>
                <a:t>www.kemmed.com</a:t>
              </a:r>
              <a:endParaRPr lang="en-US" sz="1200" i="1" dirty="0"/>
            </a:p>
          </p:txBody>
        </p:sp>
      </p:grpSp>
      <p:pic>
        <p:nvPicPr>
          <p:cNvPr id="9" name="Picture 8" descr="general-flyer.pdf - Mozilla Firefox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05896" y="2950567"/>
            <a:ext cx="2440642" cy="225220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155873" y="3867560"/>
            <a:ext cx="15483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/>
              <a:t>www.acsbadge.com</a:t>
            </a:r>
            <a:endParaRPr lang="en-US" sz="1200" i="1" dirty="0"/>
          </a:p>
        </p:txBody>
      </p:sp>
      <p:sp>
        <p:nvSpPr>
          <p:cNvPr id="12" name="TextBox 11"/>
          <p:cNvSpPr txBox="1"/>
          <p:nvPr/>
        </p:nvSpPr>
        <p:spPr>
          <a:xfrm>
            <a:off x="2770680" y="3797407"/>
            <a:ext cx="13111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/>
              <a:t>www.enmet.com</a:t>
            </a:r>
            <a:endParaRPr lang="en-US" sz="1200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5192554" y="4969837"/>
            <a:ext cx="13111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/>
              <a:t>www.enmet.com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2615872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38482"/>
            <a:ext cx="8229600" cy="4847424"/>
          </a:xfrm>
        </p:spPr>
        <p:txBody>
          <a:bodyPr/>
          <a:lstStyle/>
          <a:p>
            <a:r>
              <a:rPr lang="en-US" dirty="0" smtClean="0"/>
              <a:t>Develop HF-sensitive dosimeter tags that can be used to monitor a facility for a period of weeks to months.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5A7B-7854-E145-92D9-B491DF4BAE2D}" type="slidenum">
              <a:rPr lang="en-US" smtClean="0"/>
              <a:pPr/>
              <a:t>5</a:t>
            </a:fld>
            <a:endParaRPr lang="en-US"/>
          </a:p>
        </p:txBody>
      </p:sp>
      <p:grpSp>
        <p:nvGrpSpPr>
          <p:cNvPr id="5" name="Group 4"/>
          <p:cNvGrpSpPr>
            <a:grpSpLocks noChangeAspect="1"/>
          </p:cNvGrpSpPr>
          <p:nvPr/>
        </p:nvGrpSpPr>
        <p:grpSpPr>
          <a:xfrm>
            <a:off x="1277899" y="2062187"/>
            <a:ext cx="6912122" cy="4266037"/>
            <a:chOff x="1780795" y="2018054"/>
            <a:chExt cx="5712497" cy="3878215"/>
          </a:xfrm>
        </p:grpSpPr>
        <p:grpSp>
          <p:nvGrpSpPr>
            <p:cNvPr id="6" name="Group 5"/>
            <p:cNvGrpSpPr/>
            <p:nvPr/>
          </p:nvGrpSpPr>
          <p:grpSpPr>
            <a:xfrm>
              <a:off x="1780795" y="2018054"/>
              <a:ext cx="5473778" cy="3741812"/>
              <a:chOff x="2370455" y="1924050"/>
              <a:chExt cx="5473778" cy="3741812"/>
            </a:xfrm>
          </p:grpSpPr>
          <p:grpSp>
            <p:nvGrpSpPr>
              <p:cNvPr id="9" name="Group 8"/>
              <p:cNvGrpSpPr/>
              <p:nvPr/>
            </p:nvGrpSpPr>
            <p:grpSpPr>
              <a:xfrm>
                <a:off x="2370455" y="1924050"/>
                <a:ext cx="5473778" cy="3741812"/>
                <a:chOff x="2370455" y="1924050"/>
                <a:chExt cx="5473778" cy="3741812"/>
              </a:xfrm>
            </p:grpSpPr>
            <p:grpSp>
              <p:nvGrpSpPr>
                <p:cNvPr id="16" name="Group 15"/>
                <p:cNvGrpSpPr/>
                <p:nvPr/>
              </p:nvGrpSpPr>
              <p:grpSpPr>
                <a:xfrm>
                  <a:off x="2370455" y="1924050"/>
                  <a:ext cx="5473778" cy="3741812"/>
                  <a:chOff x="2370455" y="1924050"/>
                  <a:chExt cx="4403090" cy="3009902"/>
                </a:xfrm>
              </p:grpSpPr>
              <p:sp>
                <p:nvSpPr>
                  <p:cNvPr id="18" name="Rectangle 17"/>
                  <p:cNvSpPr/>
                  <p:nvPr/>
                </p:nvSpPr>
                <p:spPr>
                  <a:xfrm>
                    <a:off x="2370455" y="1924050"/>
                    <a:ext cx="4403090" cy="3009900"/>
                  </a:xfrm>
                  <a:prstGeom prst="rect">
                    <a:avLst/>
                  </a:prstGeom>
                  <a:solidFill>
                    <a:srgbClr val="EDF3E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r>
                      <a:rPr lang="en-US" dirty="0" smtClean="0"/>
                      <a:t>d</a:t>
                    </a:r>
                    <a:endParaRPr lang="en-US" dirty="0"/>
                  </a:p>
                </p:txBody>
              </p:sp>
              <p:sp>
                <p:nvSpPr>
                  <p:cNvPr id="19" name="Freeform 18"/>
                  <p:cNvSpPr/>
                  <p:nvPr/>
                </p:nvSpPr>
                <p:spPr>
                  <a:xfrm>
                    <a:off x="4587845" y="4442075"/>
                    <a:ext cx="830368" cy="413641"/>
                  </a:xfrm>
                  <a:custGeom>
                    <a:avLst/>
                    <a:gdLst>
                      <a:gd name="connsiteX0" fmla="*/ 0 w 624840"/>
                      <a:gd name="connsiteY0" fmla="*/ 0 h 237071"/>
                      <a:gd name="connsiteX1" fmla="*/ 114300 w 624840"/>
                      <a:gd name="connsiteY1" fmla="*/ 236220 h 237071"/>
                      <a:gd name="connsiteX2" fmla="*/ 441960 w 624840"/>
                      <a:gd name="connsiteY2" fmla="*/ 83820 h 237071"/>
                      <a:gd name="connsiteX3" fmla="*/ 624840 w 624840"/>
                      <a:gd name="connsiteY3" fmla="*/ 213360 h 237071"/>
                      <a:gd name="connsiteX0" fmla="*/ 0 w 624840"/>
                      <a:gd name="connsiteY0" fmla="*/ 0 h 237071"/>
                      <a:gd name="connsiteX1" fmla="*/ 114300 w 624840"/>
                      <a:gd name="connsiteY1" fmla="*/ 236220 h 237071"/>
                      <a:gd name="connsiteX2" fmla="*/ 441960 w 624840"/>
                      <a:gd name="connsiteY2" fmla="*/ 83820 h 237071"/>
                      <a:gd name="connsiteX3" fmla="*/ 624840 w 624840"/>
                      <a:gd name="connsiteY3" fmla="*/ 84064 h 237071"/>
                      <a:gd name="connsiteX0" fmla="*/ 0 w 624840"/>
                      <a:gd name="connsiteY0" fmla="*/ 154 h 236374"/>
                      <a:gd name="connsiteX1" fmla="*/ 114300 w 624840"/>
                      <a:gd name="connsiteY1" fmla="*/ 236374 h 236374"/>
                      <a:gd name="connsiteX2" fmla="*/ 362077 w 624840"/>
                      <a:gd name="connsiteY2" fmla="*/ 154 h 236374"/>
                      <a:gd name="connsiteX3" fmla="*/ 624840 w 624840"/>
                      <a:gd name="connsiteY3" fmla="*/ 84218 h 236374"/>
                      <a:gd name="connsiteX0" fmla="*/ 0 w 624840"/>
                      <a:gd name="connsiteY0" fmla="*/ 0 h 236220"/>
                      <a:gd name="connsiteX1" fmla="*/ 114300 w 624840"/>
                      <a:gd name="connsiteY1" fmla="*/ 236220 h 236220"/>
                      <a:gd name="connsiteX2" fmla="*/ 362077 w 624840"/>
                      <a:gd name="connsiteY2" fmla="*/ 0 h 236220"/>
                      <a:gd name="connsiteX3" fmla="*/ 624840 w 624840"/>
                      <a:gd name="connsiteY3" fmla="*/ 84064 h 236220"/>
                      <a:gd name="connsiteX0" fmla="*/ 0 w 624840"/>
                      <a:gd name="connsiteY0" fmla="*/ 64648 h 301470"/>
                      <a:gd name="connsiteX1" fmla="*/ 114300 w 624840"/>
                      <a:gd name="connsiteY1" fmla="*/ 300868 h 301470"/>
                      <a:gd name="connsiteX2" fmla="*/ 362077 w 624840"/>
                      <a:gd name="connsiteY2" fmla="*/ 0 h 301470"/>
                      <a:gd name="connsiteX3" fmla="*/ 624840 w 624840"/>
                      <a:gd name="connsiteY3" fmla="*/ 148712 h 301470"/>
                      <a:gd name="connsiteX0" fmla="*/ 0 w 624840"/>
                      <a:gd name="connsiteY0" fmla="*/ 90015 h 326837"/>
                      <a:gd name="connsiteX1" fmla="*/ 114300 w 624840"/>
                      <a:gd name="connsiteY1" fmla="*/ 326235 h 326837"/>
                      <a:gd name="connsiteX2" fmla="*/ 362077 w 624840"/>
                      <a:gd name="connsiteY2" fmla="*/ 25367 h 326837"/>
                      <a:gd name="connsiteX3" fmla="*/ 431011 w 624840"/>
                      <a:gd name="connsiteY3" fmla="*/ 25367 h 326837"/>
                      <a:gd name="connsiteX4" fmla="*/ 624840 w 624840"/>
                      <a:gd name="connsiteY4" fmla="*/ 174079 h 326837"/>
                      <a:gd name="connsiteX0" fmla="*/ 0 w 624840"/>
                      <a:gd name="connsiteY0" fmla="*/ 87204 h 323942"/>
                      <a:gd name="connsiteX1" fmla="*/ 114300 w 624840"/>
                      <a:gd name="connsiteY1" fmla="*/ 323424 h 323942"/>
                      <a:gd name="connsiteX2" fmla="*/ 314295 w 624840"/>
                      <a:gd name="connsiteY2" fmla="*/ 27529 h 323942"/>
                      <a:gd name="connsiteX3" fmla="*/ 431011 w 624840"/>
                      <a:gd name="connsiteY3" fmla="*/ 22556 h 323942"/>
                      <a:gd name="connsiteX4" fmla="*/ 624840 w 624840"/>
                      <a:gd name="connsiteY4" fmla="*/ 171268 h 3239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24840" h="323942">
                        <a:moveTo>
                          <a:pt x="0" y="87204"/>
                        </a:moveTo>
                        <a:cubicBezTo>
                          <a:pt x="20320" y="198329"/>
                          <a:pt x="61918" y="333370"/>
                          <a:pt x="114300" y="323424"/>
                        </a:cubicBezTo>
                        <a:cubicBezTo>
                          <a:pt x="166682" y="313478"/>
                          <a:pt x="256043" y="69337"/>
                          <a:pt x="314295" y="27529"/>
                        </a:cubicBezTo>
                        <a:cubicBezTo>
                          <a:pt x="372547" y="-14279"/>
                          <a:pt x="387217" y="-2229"/>
                          <a:pt x="431011" y="22556"/>
                        </a:cubicBezTo>
                        <a:cubicBezTo>
                          <a:pt x="474805" y="47341"/>
                          <a:pt x="598002" y="154819"/>
                          <a:pt x="624840" y="171268"/>
                        </a:cubicBezTo>
                      </a:path>
                    </a:pathLst>
                  </a:custGeom>
                  <a:no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" name="Rectangle 19"/>
                  <p:cNvSpPr/>
                  <p:nvPr/>
                </p:nvSpPr>
                <p:spPr>
                  <a:xfrm>
                    <a:off x="2370455" y="1924050"/>
                    <a:ext cx="479065" cy="3009902"/>
                  </a:xfrm>
                  <a:prstGeom prst="rect">
                    <a:avLst/>
                  </a:prstGeom>
                  <a:pattFill prst="horzBrick">
                    <a:fgClr>
                      <a:schemeClr val="bg1"/>
                    </a:fgClr>
                    <a:bgClr>
                      <a:srgbClr val="C00000"/>
                    </a:bgClr>
                  </a:patt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1" name="Rectangle 20"/>
                  <p:cNvSpPr/>
                  <p:nvPr/>
                </p:nvSpPr>
                <p:spPr>
                  <a:xfrm>
                    <a:off x="2849586" y="3188801"/>
                    <a:ext cx="106671" cy="518084"/>
                  </a:xfrm>
                  <a:prstGeom prst="rect">
                    <a:avLst/>
                  </a:prstGeom>
                  <a:blipFill>
                    <a:blip r:embed="rId2"/>
                    <a:tile tx="0" ty="0" sx="100000" sy="100000" flip="none" algn="tl"/>
                  </a:blip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2" name="Text Box 8"/>
                  <p:cNvSpPr txBox="1"/>
                  <p:nvPr/>
                </p:nvSpPr>
                <p:spPr>
                  <a:xfrm>
                    <a:off x="2803870" y="2955482"/>
                    <a:ext cx="612721" cy="388563"/>
                  </a:xfrm>
                  <a:prstGeom prst="rect">
                    <a:avLst/>
                  </a:prstGeom>
                  <a:noFill/>
                  <a:ln w="6350">
                    <a:noFill/>
                  </a:ln>
                  <a:effectLst/>
                </p:spPr>
                <p:style>
                  <a:lnRef idx="0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none" lIns="91440" tIns="45720" rIns="91440" bIns="4572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algn="just">
                      <a:spcBef>
                        <a:spcPts val="0"/>
                      </a:spcBef>
                      <a:spcAft>
                        <a:spcPts val="1000"/>
                      </a:spcAft>
                    </a:pPr>
                    <a:r>
                      <a:rPr lang="en-US" sz="1200" b="1">
                        <a:effectLst/>
                        <a:ea typeface="Calibri"/>
                        <a:cs typeface="Times New Roman"/>
                      </a:rPr>
                      <a:t>HF Tag</a:t>
                    </a:r>
                    <a:endParaRPr lang="en-US" sz="1100">
                      <a:effectLst/>
                      <a:latin typeface="Times New Roman"/>
                      <a:ea typeface="Calibri"/>
                      <a:cs typeface="Times New Roman"/>
                    </a:endParaRPr>
                  </a:p>
                </p:txBody>
              </p:sp>
              <p:sp>
                <p:nvSpPr>
                  <p:cNvPr id="23" name="Text Box 27"/>
                  <p:cNvSpPr txBox="1"/>
                  <p:nvPr/>
                </p:nvSpPr>
                <p:spPr>
                  <a:xfrm rot="20848773">
                    <a:off x="3267061" y="2318301"/>
                    <a:ext cx="1781018" cy="388563"/>
                  </a:xfrm>
                  <a:prstGeom prst="rect">
                    <a:avLst/>
                  </a:prstGeom>
                  <a:noFill/>
                  <a:ln w="6350">
                    <a:noFill/>
                  </a:ln>
                  <a:effectLst/>
                </p:spPr>
                <p:style>
                  <a:lnRef idx="0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none" lIns="91440" tIns="45720" rIns="91440" bIns="4572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algn="just">
                      <a:spcBef>
                        <a:spcPts val="0"/>
                      </a:spcBef>
                      <a:spcAft>
                        <a:spcPts val="1000"/>
                      </a:spcAft>
                    </a:pPr>
                    <a:r>
                      <a:rPr lang="en-US" sz="1400" b="1" dirty="0">
                        <a:solidFill>
                          <a:srgbClr val="669900"/>
                        </a:solidFill>
                        <a:effectLst/>
                        <a:ea typeface="Calibri"/>
                      </a:rPr>
                      <a:t>Ambient Atmosphere</a:t>
                    </a:r>
                    <a:endParaRPr lang="en-US" sz="1200" dirty="0">
                      <a:solidFill>
                        <a:srgbClr val="669900"/>
                      </a:solidFill>
                      <a:effectLst/>
                      <a:latin typeface="Times New Roman"/>
                      <a:ea typeface="Times New Roman"/>
                    </a:endParaRPr>
                  </a:p>
                </p:txBody>
              </p:sp>
              <p:sp>
                <p:nvSpPr>
                  <p:cNvPr id="24" name="Cloud 23"/>
                  <p:cNvSpPr/>
                  <p:nvPr/>
                </p:nvSpPr>
                <p:spPr>
                  <a:xfrm>
                    <a:off x="2503859" y="1935496"/>
                    <a:ext cx="4233491" cy="2921839"/>
                  </a:xfrm>
                  <a:prstGeom prst="cloud">
                    <a:avLst/>
                  </a:prstGeom>
                  <a:noFill/>
                  <a:ln>
                    <a:solidFill>
                      <a:srgbClr val="669900"/>
                    </a:solidFill>
                    <a:prstDash val="dash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grpSp>
                <p:nvGrpSpPr>
                  <p:cNvPr id="25" name="Group 24"/>
                  <p:cNvGrpSpPr/>
                  <p:nvPr/>
                </p:nvGrpSpPr>
                <p:grpSpPr>
                  <a:xfrm>
                    <a:off x="4034955" y="1938870"/>
                    <a:ext cx="2512167" cy="2843531"/>
                    <a:chOff x="-14712" y="-176855"/>
                    <a:chExt cx="2512379" cy="2843856"/>
                  </a:xfrm>
                </p:grpSpPr>
                <p:grpSp>
                  <p:nvGrpSpPr>
                    <p:cNvPr id="27" name="Group 26"/>
                    <p:cNvGrpSpPr/>
                    <p:nvPr/>
                  </p:nvGrpSpPr>
                  <p:grpSpPr>
                    <a:xfrm>
                      <a:off x="1286933" y="-176855"/>
                      <a:ext cx="1210734" cy="2784588"/>
                      <a:chOff x="0" y="-176855"/>
                      <a:chExt cx="1210734" cy="2784588"/>
                    </a:xfrm>
                  </p:grpSpPr>
                  <p:pic>
                    <p:nvPicPr>
                      <p:cNvPr id="29" name="Picture 28" descr="C:\Users\jcjone\AppData\Local\Microsoft\Windows\Temporary Internet Files\Content.IE5\WGQNEMF6\MC900383996[1].wmf"/>
                      <p:cNvPicPr>
                        <a:picLocks noChangeAspect="1"/>
                      </p:cNvPicPr>
                      <p:nvPr/>
                    </p:nvPicPr>
                    <p:blipFill>
                      <a:blip r:embed="rId3" cstate="print">
                        <a:extLst>
                          <a:ext uri="{28A0092B-C50C-407E-A947-70E740481C1C}">
                            <a14:useLocalDpi xmlns:a14="http://schemas.microsoft.com/office/drawing/2010/main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209550" y="-176855"/>
                        <a:ext cx="905934" cy="9313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  <p:pic>
                    <p:nvPicPr>
                      <p:cNvPr id="30" name="Picture 29" descr="C:\Program Files (x86)\Microsoft Office\MEDIA\CAGCAT10\j0292982.wmf"/>
                      <p:cNvPicPr>
                        <a:picLocks noChangeAspect="1"/>
                      </p:cNvPicPr>
                      <p:nvPr/>
                    </p:nvPicPr>
                    <p:blipFill>
                      <a:blip r:embed="rId4" cstate="print">
                        <a:biLevel thresh="75000"/>
                        <a:extLst>
                          <a:ext uri="{28A0092B-C50C-407E-A947-70E740481C1C}">
                            <a14:useLocalDpi xmlns:a14="http://schemas.microsoft.com/office/drawing/2010/main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405466"/>
                        <a:ext cx="1210734" cy="12022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grpSp>
                <p:pic>
                  <p:nvPicPr>
                    <p:cNvPr id="28" name="Picture 27"/>
                    <p:cNvPicPr>
                      <a:picLocks noChangeAspect="1"/>
                    </p:cNvPicPr>
                    <p:nvPr/>
                  </p:nvPicPr>
                  <p:blipFill rotWithShape="1">
                    <a:blip r:embed="rId5" cstate="print">
                      <a:extLst>
                        <a:ext uri="{BEBA8EAE-BF5A-486C-A8C5-ECC9F3942E4B}">
                          <a14:imgProps xmlns:a14="http://schemas.microsoft.com/office/drawing/2010/main">
                            <a14:imgLayer r:embed="rId6">
                              <a14:imgEffect>
                                <a14:backgroundRemoval t="3249" b="93141" l="1953" r="95703">
                                  <a14:foregroundMark x1="66406" y1="67509" x2="66406" y2="67509"/>
                                  <a14:foregroundMark x1="67969" y1="44043" x2="67969" y2="44043"/>
                                  <a14:foregroundMark x1="26953" y1="18051" x2="26953" y2="18051"/>
                                  <a14:foregroundMark x1="92188" y1="54152" x2="92188" y2="54152"/>
                                  <a14:foregroundMark x1="53125" y1="93502" x2="53125" y2="93502"/>
                                  <a14:foregroundMark x1="17969" y1="6137" x2="17969" y2="6137"/>
                                  <a14:foregroundMark x1="5078" y1="5054" x2="5078" y2="5054"/>
                                  <a14:foregroundMark x1="2734" y1="3610" x2="2734" y2="3610"/>
                                  <a14:foregroundMark x1="96094" y1="52347" x2="96094" y2="52347"/>
                                </a14:backgroundRemoval>
                              </a14:imgEffect>
                            </a14:imgLayer>
                          </a14:imgProps>
                        </a:ex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rcRect/>
                    <a:stretch/>
                  </p:blipFill>
                  <p:spPr bwMode="auto">
                    <a:xfrm rot="20774562">
                      <a:off x="-14712" y="1515533"/>
                      <a:ext cx="1066801" cy="115146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53640926-AAD7-44D8-BBD7-CCE9431645EC}">
                        <a14:shadowObscured xmlns:a14="http://schemas.microsoft.com/office/drawing/2010/main"/>
                      </a:ext>
                    </a:extLst>
                  </p:spPr>
                </p:pic>
              </p:grpSp>
              <p:sp>
                <p:nvSpPr>
                  <p:cNvPr id="26" name="Text Box 22"/>
                  <p:cNvSpPr txBox="1"/>
                  <p:nvPr/>
                </p:nvSpPr>
                <p:spPr>
                  <a:xfrm>
                    <a:off x="3714153" y="4350598"/>
                    <a:ext cx="1058545" cy="342265"/>
                  </a:xfrm>
                  <a:prstGeom prst="rect">
                    <a:avLst/>
                  </a:prstGeom>
                  <a:noFill/>
                  <a:ln w="6350">
                    <a:noFill/>
                  </a:ln>
                  <a:effectLst/>
                </p:spPr>
                <p:style>
                  <a:lnRef idx="0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algn="ctr">
                      <a:spcBef>
                        <a:spcPts val="0"/>
                      </a:spcBef>
                      <a:spcAft>
                        <a:spcPts val="1000"/>
                      </a:spcAft>
                    </a:pPr>
                    <a:r>
                      <a:rPr lang="en-US" sz="1200" b="1" dirty="0">
                        <a:solidFill>
                          <a:srgbClr val="000000"/>
                        </a:solidFill>
                        <a:effectLst/>
                        <a:ea typeface="Calibri"/>
                        <a:cs typeface="Times New Roman"/>
                      </a:rPr>
                      <a:t>Polarimeter</a:t>
                    </a:r>
                    <a:endParaRPr lang="en-US" sz="1100" dirty="0">
                      <a:effectLst/>
                      <a:latin typeface="Times New Roman"/>
                      <a:ea typeface="Calibri"/>
                      <a:cs typeface="Times New Roman"/>
                    </a:endParaRPr>
                  </a:p>
                </p:txBody>
              </p:sp>
            </p:grpSp>
            <p:pic>
              <p:nvPicPr>
                <p:cNvPr id="17" name="Picture 16"/>
                <p:cNvPicPr>
                  <a:picLocks noChangeAspect="1"/>
                </p:cNvPicPr>
                <p:nvPr/>
              </p:nvPicPr>
              <p:blipFill rotWithShape="1">
                <a:blip r:embed="rId7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 bwMode="auto">
                <a:xfrm>
                  <a:off x="6494804" y="4119073"/>
                  <a:ext cx="665003" cy="5298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10" name="Rectangle 9"/>
              <p:cNvSpPr/>
              <p:nvPr/>
            </p:nvSpPr>
            <p:spPr bwMode="auto">
              <a:xfrm>
                <a:off x="3631963" y="3153397"/>
                <a:ext cx="1136591" cy="871672"/>
              </a:xfrm>
              <a:prstGeom prst="rect">
                <a:avLst/>
              </a:prstGeom>
              <a:solidFill>
                <a:schemeClr val="tx1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3645406" y="3726656"/>
                <a:ext cx="571500" cy="21336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none" rtlCol="0">
                <a:normAutofit/>
              </a:bodyPr>
              <a:lstStyle/>
              <a:p>
                <a:pPr algn="ctr"/>
                <a:r>
                  <a:rPr lang="en-US" sz="800" b="1" dirty="0" smtClean="0">
                    <a:solidFill>
                      <a:schemeClr val="bg1"/>
                    </a:solidFill>
                  </a:rPr>
                  <a:t>Control</a:t>
                </a:r>
              </a:p>
            </p:txBody>
          </p:sp>
          <p:pic>
            <p:nvPicPr>
              <p:cNvPr id="12" name="Picture 11" descr="Samp T coated.JPG"/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691126" y="3294925"/>
                <a:ext cx="495585" cy="467223"/>
              </a:xfrm>
              <a:prstGeom prst="rect">
                <a:avLst/>
              </a:prstGeom>
            </p:spPr>
          </p:pic>
          <p:sp>
            <p:nvSpPr>
              <p:cNvPr id="13" name="TextBox 12"/>
              <p:cNvSpPr txBox="1"/>
              <p:nvPr/>
            </p:nvSpPr>
            <p:spPr>
              <a:xfrm>
                <a:off x="4201667" y="3734276"/>
                <a:ext cx="515062" cy="21336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none" rtlCol="0">
                <a:normAutofit/>
              </a:bodyPr>
              <a:lstStyle/>
              <a:p>
                <a:pPr algn="ctr"/>
                <a:r>
                  <a:rPr lang="en-US" sz="800" b="1" dirty="0" smtClean="0">
                    <a:solidFill>
                      <a:schemeClr val="bg1"/>
                    </a:solidFill>
                  </a:rPr>
                  <a:t>Device</a:t>
                </a:r>
              </a:p>
            </p:txBody>
          </p:sp>
          <p:pic>
            <p:nvPicPr>
              <p:cNvPr id="14" name="Picture 13" descr="Samp T coated.JPG"/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213523" y="3294925"/>
                <a:ext cx="495585" cy="467223"/>
              </a:xfrm>
              <a:prstGeom prst="rect">
                <a:avLst/>
              </a:prstGeom>
            </p:spPr>
          </p:pic>
          <p:sp>
            <p:nvSpPr>
              <p:cNvPr id="15" name="Rectangular Callout 14"/>
              <p:cNvSpPr/>
              <p:nvPr/>
            </p:nvSpPr>
            <p:spPr bwMode="auto">
              <a:xfrm rot="16200000" flipV="1">
                <a:off x="3721692" y="2952571"/>
                <a:ext cx="945635" cy="1267725"/>
              </a:xfrm>
              <a:prstGeom prst="wedgeRectCallout">
                <a:avLst>
                  <a:gd name="adj1" fmla="val -22641"/>
                  <a:gd name="adj2" fmla="val 78679"/>
                </a:avLst>
              </a:prstGeom>
              <a:noFill/>
              <a:ln w="28575" cap="flat" cmpd="sng" algn="ctr">
                <a:solidFill>
                  <a:schemeClr val="accent6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</p:grpSp>
        <p:sp>
          <p:nvSpPr>
            <p:cNvPr id="7" name="Text Box 22"/>
            <p:cNvSpPr txBox="1"/>
            <p:nvPr/>
          </p:nvSpPr>
          <p:spPr>
            <a:xfrm>
              <a:off x="5621864" y="3146322"/>
              <a:ext cx="1315949" cy="425493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1000"/>
                </a:spcAft>
              </a:pPr>
              <a:r>
                <a:rPr lang="en-US" sz="1200" b="1" dirty="0" smtClean="0">
                  <a:solidFill>
                    <a:srgbClr val="000000"/>
                  </a:solidFill>
                  <a:effectLst/>
                  <a:ea typeface="Calibri"/>
                  <a:cs typeface="Times New Roman"/>
                </a:rPr>
                <a:t>Illumination</a:t>
              </a:r>
              <a:endParaRPr lang="en-US" sz="1100" dirty="0">
                <a:effectLst/>
                <a:latin typeface="Times New Roman"/>
                <a:ea typeface="Calibri"/>
                <a:cs typeface="Times New Roman"/>
              </a:endParaRPr>
            </a:p>
          </p:txBody>
        </p:sp>
        <p:sp>
          <p:nvSpPr>
            <p:cNvPr id="8" name="Text Box 22"/>
            <p:cNvSpPr txBox="1"/>
            <p:nvPr/>
          </p:nvSpPr>
          <p:spPr>
            <a:xfrm>
              <a:off x="5315485" y="5470776"/>
              <a:ext cx="2177807" cy="425493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1000"/>
                </a:spcAft>
              </a:pPr>
              <a:r>
                <a:rPr lang="en-US" sz="1200" b="1" dirty="0" smtClean="0">
                  <a:solidFill>
                    <a:srgbClr val="000000"/>
                  </a:solidFill>
                  <a:effectLst/>
                  <a:ea typeface="Calibri"/>
                  <a:cs typeface="Times New Roman"/>
                </a:rPr>
                <a:t>Processing &amp; Display</a:t>
              </a:r>
              <a:endParaRPr lang="en-US" sz="1100" dirty="0">
                <a:effectLst/>
                <a:latin typeface="Times New Roman"/>
                <a:ea typeface="Calibri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7662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3388" y="932956"/>
            <a:ext cx="8229600" cy="4847424"/>
          </a:xfrm>
        </p:spPr>
        <p:txBody>
          <a:bodyPr/>
          <a:lstStyle/>
          <a:p>
            <a:r>
              <a:rPr lang="en-US" dirty="0" smtClean="0"/>
              <a:t>Monitoring mechanism: optical polarization properties of the tags change upon exposure to HF (~1-3 ppm for 30+ days).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55A7B-7854-E145-92D9-B491DF4BAE2D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72906" y="1751027"/>
            <a:ext cx="7032625" cy="3916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53388" y="5720080"/>
            <a:ext cx="2875402" cy="707886"/>
          </a:xfrm>
          <a:prstGeom prst="rect">
            <a:avLst/>
          </a:prstGeom>
          <a:gradFill rotWithShape="1">
            <a:gsLst>
              <a:gs pos="0">
                <a:srgbClr val="3333CC">
                  <a:tint val="100000"/>
                  <a:shade val="100000"/>
                  <a:satMod val="130000"/>
                </a:srgbClr>
              </a:gs>
              <a:gs pos="100000">
                <a:srgbClr val="3333CC"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w="9525" cap="flat" cmpd="sng" algn="ctr">
            <a:solidFill>
              <a:srgbClr val="3333CC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Low Impact &amp; Passive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Measurement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332858" y="5720080"/>
            <a:ext cx="2712720" cy="707886"/>
          </a:xfrm>
          <a:prstGeom prst="rect">
            <a:avLst/>
          </a:prstGeom>
          <a:gradFill rotWithShape="1">
            <a:gsLst>
              <a:gs pos="0">
                <a:srgbClr val="00CC99">
                  <a:tint val="50000"/>
                  <a:satMod val="300000"/>
                </a:srgbClr>
              </a:gs>
              <a:gs pos="35000">
                <a:srgbClr val="00CC99">
                  <a:tint val="37000"/>
                  <a:satMod val="300000"/>
                </a:srgbClr>
              </a:gs>
              <a:gs pos="100000">
                <a:srgbClr val="00CC9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00CC9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Persistent Monitoring Capability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38240" y="5709920"/>
            <a:ext cx="2407920" cy="707886"/>
          </a:xfrm>
          <a:prstGeom prst="rect">
            <a:avLst/>
          </a:prstGeom>
          <a:gradFill rotWithShape="1">
            <a:gsLst>
              <a:gs pos="0">
                <a:srgbClr val="000000">
                  <a:tint val="100000"/>
                  <a:shade val="100000"/>
                  <a:satMod val="130000"/>
                </a:srgbClr>
              </a:gs>
              <a:gs pos="100000">
                <a:srgbClr val="000000"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w="9525" cap="flat" cmpd="sng" algn="ctr">
            <a:solidFill>
              <a:srgbClr val="000000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Simplified Data Products</a:t>
            </a:r>
          </a:p>
        </p:txBody>
      </p:sp>
    </p:spTree>
    <p:extLst>
      <p:ext uri="{BB962C8B-B14F-4D97-AF65-F5344CB8AC3E}">
        <p14:creationId xmlns:p14="http://schemas.microsoft.com/office/powerpoint/2010/main" val="21136698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PETRO\Tag Development\Gen 2.0 Data\Process Development\PETRO Etch Uniformity 006-010\wafer 006\b2_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4099" y="2415531"/>
            <a:ext cx="3519237" cy="2346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PETRO\Tag Development\Gen 1.1 Data\Inspection\SEMs\Gen1p1SEMs\Uncoated\L3-W1_NA24\d-3_037.t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70831" y="3879037"/>
            <a:ext cx="2840476" cy="253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"/>
          <p:cNvSpPr/>
          <p:nvPr/>
        </p:nvSpPr>
        <p:spPr bwMode="auto">
          <a:xfrm>
            <a:off x="-14164408" y="4765431"/>
            <a:ext cx="15615139" cy="677007"/>
          </a:xfrm>
          <a:prstGeom prst="ellipse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Dosimeter Tag Production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855483"/>
            <a:ext cx="8229600" cy="4847424"/>
          </a:xfrm>
        </p:spPr>
        <p:txBody>
          <a:bodyPr/>
          <a:lstStyle/>
          <a:p>
            <a:r>
              <a:rPr lang="en-US" dirty="0" smtClean="0"/>
              <a:t>Standard lithographic approach used for dosimeter tag production.</a:t>
            </a:r>
          </a:p>
          <a:p>
            <a:pPr lvl="1"/>
            <a:r>
              <a:rPr lang="en-US" dirty="0" smtClean="0"/>
              <a:t>2.3 µm periodic structure etched in silicon forms tag substrate.</a:t>
            </a:r>
          </a:p>
          <a:p>
            <a:pPr lvl="1"/>
            <a:r>
              <a:rPr lang="en-US" dirty="0" smtClean="0"/>
              <a:t>Substrate is coated with HF-sensitive material.</a:t>
            </a:r>
            <a:endParaRPr lang="en-US" dirty="0"/>
          </a:p>
        </p:txBody>
      </p:sp>
      <p:pic>
        <p:nvPicPr>
          <p:cNvPr id="40" name="Picture 2" descr="\\Citadel\petro\Tag Development\Gen 1.2 Data\Inspection\Optical Images\Whole wafer Pictures after etch NA24 PETRO\DSCN0606.JPG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222" y="2576154"/>
            <a:ext cx="2835379" cy="2447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PETRO\Tag Development\Gen 2.0 Data\Roll Coat Development\filled.polished.L7W4B4\06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53875" y="4669278"/>
            <a:ext cx="3183120" cy="1741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103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Tag Development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0140" y="1067216"/>
            <a:ext cx="4510007" cy="4847424"/>
          </a:xfrm>
        </p:spPr>
        <p:txBody>
          <a:bodyPr/>
          <a:lstStyle/>
          <a:p>
            <a:r>
              <a:rPr lang="en-US" dirty="0" smtClean="0"/>
              <a:t>Many tag fabrication approaches investigated: </a:t>
            </a:r>
          </a:p>
          <a:p>
            <a:pPr lvl="1"/>
            <a:r>
              <a:rPr lang="en-US" dirty="0" smtClean="0"/>
              <a:t>Polymer roll coated</a:t>
            </a:r>
          </a:p>
          <a:p>
            <a:pPr lvl="1"/>
            <a:r>
              <a:rPr lang="en-US" dirty="0" smtClean="0"/>
              <a:t>Polymer polished</a:t>
            </a:r>
          </a:p>
          <a:p>
            <a:pPr lvl="1"/>
            <a:r>
              <a:rPr lang="en-US" dirty="0" smtClean="0"/>
              <a:t>Ti-</a:t>
            </a:r>
            <a:r>
              <a:rPr lang="en-US" dirty="0" err="1" smtClean="0"/>
              <a:t>Isoproproxide</a:t>
            </a:r>
            <a:r>
              <a:rPr lang="en-US" dirty="0" smtClean="0"/>
              <a:t> coated</a:t>
            </a:r>
          </a:p>
          <a:p>
            <a:pPr lvl="1"/>
            <a:r>
              <a:rPr lang="en-US" dirty="0" smtClean="0"/>
              <a:t>Ti evaporative deposition</a:t>
            </a:r>
          </a:p>
          <a:p>
            <a:pPr lvl="1"/>
            <a:r>
              <a:rPr lang="en-US" dirty="0" smtClean="0">
                <a:solidFill>
                  <a:schemeClr val="accent6"/>
                </a:solidFill>
              </a:rPr>
              <a:t>TiO</a:t>
            </a:r>
            <a:r>
              <a:rPr lang="en-US" baseline="-25000" dirty="0" smtClean="0">
                <a:solidFill>
                  <a:schemeClr val="accent6"/>
                </a:solidFill>
              </a:rPr>
              <a:t>2</a:t>
            </a:r>
            <a:r>
              <a:rPr lang="en-US" dirty="0" smtClean="0">
                <a:solidFill>
                  <a:schemeClr val="accent6"/>
                </a:solidFill>
              </a:rPr>
              <a:t> evaporative deposition</a:t>
            </a:r>
          </a:p>
          <a:p>
            <a:r>
              <a:rPr lang="en-US" dirty="0"/>
              <a:t>Tested all fabrication approaches </a:t>
            </a:r>
            <a:r>
              <a:rPr lang="en-US" dirty="0" smtClean="0"/>
              <a:t>developed </a:t>
            </a:r>
            <a:r>
              <a:rPr lang="en-US" dirty="0"/>
              <a:t>at 30 ppm for 24 hours and ~35% RH. </a:t>
            </a:r>
          </a:p>
          <a:p>
            <a:pPr lvl="1"/>
            <a:r>
              <a:rPr lang="en-US" dirty="0"/>
              <a:t>Tags coated with TiO</a:t>
            </a:r>
            <a:r>
              <a:rPr lang="en-US" baseline="-25000" dirty="0"/>
              <a:t>2</a:t>
            </a:r>
            <a:r>
              <a:rPr lang="en-US" dirty="0"/>
              <a:t> produced </a:t>
            </a:r>
            <a:r>
              <a:rPr lang="en-US" dirty="0" smtClean="0"/>
              <a:t>largest polarization change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IMG_1140.JPG - Windows Photo Viewer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1810" y="1123859"/>
            <a:ext cx="1892971" cy="18551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45316" y="2619188"/>
            <a:ext cx="19924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FC000"/>
                </a:solidFill>
              </a:rPr>
              <a:t>Polymer Roll Coated</a:t>
            </a:r>
            <a:endParaRPr lang="en-US" sz="1200" b="1" dirty="0">
              <a:solidFill>
                <a:srgbClr val="FFC000"/>
              </a:solidFill>
            </a:endParaRPr>
          </a:p>
        </p:txBody>
      </p:sp>
      <p:pic>
        <p:nvPicPr>
          <p:cNvPr id="7" name="Picture 6" descr="IMG_1127.JPG - Windows Photo Viewer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2217" y="1529532"/>
            <a:ext cx="2207234" cy="212332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924861" y="3296108"/>
            <a:ext cx="19924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FC000"/>
                </a:solidFill>
              </a:rPr>
              <a:t>Polymer Polished</a:t>
            </a:r>
            <a:endParaRPr lang="en-US" sz="1200" b="1" dirty="0">
              <a:solidFill>
                <a:srgbClr val="FFC000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26822" y="3155638"/>
            <a:ext cx="1910909" cy="1665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686068" y="4382258"/>
            <a:ext cx="19924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FC000"/>
                </a:solidFill>
              </a:rPr>
              <a:t>Ti-</a:t>
            </a:r>
            <a:r>
              <a:rPr lang="en-US" sz="1200" b="1" dirty="0" err="1" smtClean="0">
                <a:solidFill>
                  <a:srgbClr val="FFC000"/>
                </a:solidFill>
              </a:rPr>
              <a:t>Iso</a:t>
            </a:r>
            <a:r>
              <a:rPr lang="en-US" sz="1200" b="1" dirty="0" smtClean="0">
                <a:solidFill>
                  <a:srgbClr val="FFC000"/>
                </a:solidFill>
              </a:rPr>
              <a:t> Coated</a:t>
            </a:r>
            <a:endParaRPr lang="en-US" sz="1200" b="1" dirty="0">
              <a:solidFill>
                <a:srgbClr val="FFC000"/>
              </a:solidFill>
            </a:endParaRPr>
          </a:p>
        </p:txBody>
      </p:sp>
      <p:pic>
        <p:nvPicPr>
          <p:cNvPr id="11" name="Picture 10" descr="IMG_1151.JPG - Windows Photo Viewer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95282" y="3869220"/>
            <a:ext cx="2121994" cy="203972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860071" y="5502495"/>
            <a:ext cx="19924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FC000"/>
                </a:solidFill>
              </a:rPr>
              <a:t>TiO2 Coated</a:t>
            </a:r>
            <a:endParaRPr lang="en-US" sz="12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268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Simulating Tag Exposure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4725" y="1278740"/>
            <a:ext cx="4479011" cy="4847424"/>
          </a:xfrm>
        </p:spPr>
        <p:txBody>
          <a:bodyPr/>
          <a:lstStyle/>
          <a:p>
            <a:r>
              <a:rPr lang="en-US" dirty="0"/>
              <a:t>Developed low concentration HF exposure system to mimic </a:t>
            </a:r>
            <a:r>
              <a:rPr lang="en-US" dirty="0" smtClean="0"/>
              <a:t>facility </a:t>
            </a:r>
            <a:r>
              <a:rPr lang="en-US" dirty="0"/>
              <a:t>exposure conditions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HF vapor exposure, 1-30 ppm.</a:t>
            </a:r>
          </a:p>
          <a:p>
            <a:pPr lvl="1"/>
            <a:r>
              <a:rPr lang="en-US" dirty="0" smtClean="0"/>
              <a:t>Lab room temperature (~22 C).</a:t>
            </a:r>
          </a:p>
          <a:p>
            <a:pPr lvl="1"/>
            <a:r>
              <a:rPr lang="en-US" dirty="0" smtClean="0"/>
              <a:t>Variable humidity (~30%)</a:t>
            </a:r>
          </a:p>
          <a:p>
            <a:r>
              <a:rPr lang="en-US" dirty="0" smtClean="0"/>
              <a:t>1-8 samples per exposure</a:t>
            </a:r>
            <a:endParaRPr lang="en-US" dirty="0"/>
          </a:p>
        </p:txBody>
      </p:sp>
      <p:pic>
        <p:nvPicPr>
          <p:cNvPr id="4" name="Picture 2" descr="\\snl\home\cmwashb\Desktop\PETRO 2012\P101191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43832" y="1619572"/>
            <a:ext cx="3915782" cy="3819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Content Placeholder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2212" y="4262296"/>
            <a:ext cx="1736203" cy="1578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91064" y="5775219"/>
            <a:ext cx="2018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Single Channel DUT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444931" y="5779331"/>
            <a:ext cx="2032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Multi- Channel DUT</a:t>
            </a:r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44931" y="4188374"/>
            <a:ext cx="2153371" cy="1608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6472536"/>
      </p:ext>
    </p:extLst>
  </p:cSld>
  <p:clrMapOvr>
    <a:masterClrMapping/>
  </p:clrMapOvr>
</p:sld>
</file>

<file path=ppt/theme/theme1.xml><?xml version="1.0" encoding="utf-8"?>
<a:theme xmlns:a="http://schemas.openxmlformats.org/drawingml/2006/main" name="Sandia_CorpPresentation_Template1">
  <a:themeElements>
    <a:clrScheme name="Sandia Brand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103160"/>
      </a:accent5>
      <a:accent6>
        <a:srgbClr val="730E00"/>
      </a:accent6>
      <a:hlink>
        <a:srgbClr val="37A6D2"/>
      </a:hlink>
      <a:folHlink>
        <a:srgbClr val="B71A2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Sandia_CorpPresentation_Template1.thmx</Template>
  <TotalTime>2550</TotalTime>
  <Words>841</Words>
  <Application>Microsoft Office PowerPoint</Application>
  <PresentationFormat>On-screen Show (4:3)</PresentationFormat>
  <Paragraphs>220</Paragraphs>
  <Slides>18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Sandia_CorpPresentation_Template1</vt:lpstr>
      <vt:lpstr>MathType 6.0 Equation</vt:lpstr>
      <vt:lpstr>Equation</vt:lpstr>
      <vt:lpstr>Polarization for Remote Chemical Detection</vt:lpstr>
      <vt:lpstr>Acknowledgements</vt:lpstr>
      <vt:lpstr>Outline</vt:lpstr>
      <vt:lpstr>Motivation</vt:lpstr>
      <vt:lpstr>Approach</vt:lpstr>
      <vt:lpstr>Approach</vt:lpstr>
      <vt:lpstr>Dosimeter Tag Production</vt:lpstr>
      <vt:lpstr>Tag Development</vt:lpstr>
      <vt:lpstr>Simulating Tag Exposure</vt:lpstr>
      <vt:lpstr>Mueller Matrix Tag Characterization</vt:lpstr>
      <vt:lpstr>PowerPoint Presentation</vt:lpstr>
      <vt:lpstr>Optimizing Tag Production</vt:lpstr>
      <vt:lpstr>Tag Sensitivity Results </vt:lpstr>
      <vt:lpstr>Tag Sensitivity Results</vt:lpstr>
      <vt:lpstr>Tag Sensitivity Results</vt:lpstr>
      <vt:lpstr>Polarimeter Prototype</vt:lpstr>
      <vt:lpstr>Conclusions and Future Work</vt:lpstr>
      <vt:lpstr>End</vt:lpstr>
    </vt:vector>
  </TitlesOfParts>
  <Company>Sandia National Labs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Vittitow, Michael P</dc:creator>
  <cp:lastModifiedBy>Jones, Julia Craven</cp:lastModifiedBy>
  <cp:revision>41</cp:revision>
  <dcterms:created xsi:type="dcterms:W3CDTF">2011-10-03T16:15:05Z</dcterms:created>
  <dcterms:modified xsi:type="dcterms:W3CDTF">2014-03-18T16:21:40Z</dcterms:modified>
</cp:coreProperties>
</file>